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95" r:id="rId6"/>
    <p:sldId id="310" r:id="rId7"/>
    <p:sldId id="311" r:id="rId8"/>
    <p:sldId id="264" r:id="rId9"/>
    <p:sldId id="328" r:id="rId10"/>
    <p:sldId id="341" r:id="rId11"/>
    <p:sldId id="314" r:id="rId12"/>
    <p:sldId id="329" r:id="rId13"/>
    <p:sldId id="330" r:id="rId14"/>
    <p:sldId id="331" r:id="rId15"/>
    <p:sldId id="315" r:id="rId16"/>
    <p:sldId id="332" r:id="rId17"/>
    <p:sldId id="333" r:id="rId18"/>
    <p:sldId id="334" r:id="rId19"/>
    <p:sldId id="335" r:id="rId20"/>
    <p:sldId id="317" r:id="rId21"/>
    <p:sldId id="305" r:id="rId22"/>
    <p:sldId id="318" r:id="rId23"/>
    <p:sldId id="336" r:id="rId24"/>
    <p:sldId id="337" r:id="rId25"/>
    <p:sldId id="338" r:id="rId26"/>
    <p:sldId id="339" r:id="rId27"/>
    <p:sldId id="340" r:id="rId28"/>
    <p:sldId id="324" r:id="rId29"/>
    <p:sldId id="325" r:id="rId30"/>
    <p:sldId id="326" r:id="rId31"/>
    <p:sldId id="327" r:id="rId32"/>
    <p:sldId id="34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230880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0070C0"/>
                </a:solidFill>
              </a:rPr>
              <a:t>Лекция 1. Введение в психологию управления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6" name="Picture 4" descr="EMPUPPE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211" y="457200"/>
            <a:ext cx="6443932" cy="593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8189"/>
            <a:ext cx="10515600" cy="5788774"/>
          </a:xfrm>
        </p:spPr>
        <p:txBody>
          <a:bodyPr>
            <a:normAutofit lnSpcReduction="10000"/>
          </a:bodyPr>
          <a:lstStyle/>
          <a:p>
            <a:r>
              <a:rPr lang="ru-RU" b="1" i="1" u="sng" dirty="0" smtClean="0">
                <a:solidFill>
                  <a:srgbClr val="7030A0"/>
                </a:solidFill>
              </a:rPr>
              <a:t>Объект </a:t>
            </a:r>
            <a:r>
              <a:rPr lang="ru-RU" b="1" dirty="0" smtClean="0"/>
              <a:t> </a:t>
            </a:r>
            <a:r>
              <a:rPr lang="ru-RU" b="1" dirty="0"/>
              <a:t>психологии управления составляют </a:t>
            </a:r>
            <a:r>
              <a:rPr lang="ru-RU" b="1" dirty="0">
                <a:solidFill>
                  <a:srgbClr val="7030A0"/>
                </a:solidFill>
              </a:rPr>
              <a:t>люди, </a:t>
            </a:r>
            <a:r>
              <a:rPr lang="ru-RU" b="1" dirty="0"/>
              <a:t>находящиеся в </a:t>
            </a:r>
            <a:r>
              <a:rPr lang="ru-RU" b="1" dirty="0" smtClean="0"/>
              <a:t>финансовых </a:t>
            </a:r>
            <a:r>
              <a:rPr lang="ru-RU" b="1" dirty="0"/>
              <a:t>и юридических отношениях в </a:t>
            </a:r>
            <a:r>
              <a:rPr lang="ru-RU" b="1" dirty="0" smtClean="0"/>
              <a:t>организациях</a:t>
            </a:r>
            <a:r>
              <a:rPr lang="ru-RU" b="1" dirty="0"/>
              <a:t>, деятельность которых ориентирована на корпоративно </a:t>
            </a:r>
            <a:r>
              <a:rPr lang="ru-RU" b="1" dirty="0" smtClean="0"/>
              <a:t>-полезные </a:t>
            </a:r>
            <a:r>
              <a:rPr lang="ru-RU" b="1" dirty="0"/>
              <a:t>цели. </a:t>
            </a:r>
            <a:endParaRPr lang="ru-RU" b="1" dirty="0" smtClean="0"/>
          </a:p>
          <a:p>
            <a:r>
              <a:rPr lang="ru-RU" b="1" dirty="0" smtClean="0"/>
              <a:t>Отличительную </a:t>
            </a:r>
            <a:r>
              <a:rPr lang="ru-RU" b="1" dirty="0"/>
              <a:t>особенность психологии управления составляет то, что ее </a:t>
            </a:r>
            <a:r>
              <a:rPr lang="ru-RU" b="1" dirty="0" smtClean="0"/>
              <a:t>объектом </a:t>
            </a:r>
            <a:r>
              <a:rPr lang="ru-RU" b="1" dirty="0"/>
              <a:t>является </a:t>
            </a:r>
            <a:r>
              <a:rPr lang="ru-RU" b="1" u="sng" dirty="0">
                <a:solidFill>
                  <a:srgbClr val="7030A0"/>
                </a:solidFill>
              </a:rPr>
              <a:t>организованная деятельность людей. </a:t>
            </a:r>
            <a:endParaRPr lang="ru-RU" b="1" u="sng" dirty="0" smtClean="0">
              <a:solidFill>
                <a:srgbClr val="7030A0"/>
              </a:solidFill>
            </a:endParaRPr>
          </a:p>
          <a:p>
            <a:r>
              <a:rPr lang="ru-RU" b="1" i="1" u="sng" dirty="0" smtClean="0"/>
              <a:t>Организованная </a:t>
            </a:r>
            <a:r>
              <a:rPr lang="ru-RU" b="1" i="1" u="sng" dirty="0"/>
              <a:t>деятельность </a:t>
            </a:r>
            <a:r>
              <a:rPr lang="ru-RU" b="1" u="sng" dirty="0"/>
              <a:t>— это не просто совместная деятельность людей, объединенных общими интересами или целями, симпатиями или ценностями,  </a:t>
            </a:r>
            <a:r>
              <a:rPr lang="ru-RU" b="1" u="sng" dirty="0" smtClean="0"/>
              <a:t>это </a:t>
            </a:r>
            <a:r>
              <a:rPr lang="ru-RU" b="1" u="sng" dirty="0"/>
              <a:t>деятельность людей, объединенных в одну организацию, подчиняющихся правилам и нормам этой </a:t>
            </a:r>
            <a:r>
              <a:rPr lang="ru-RU" b="1" u="sng" dirty="0" smtClean="0"/>
              <a:t>организации, выполняющих </a:t>
            </a:r>
            <a:r>
              <a:rPr lang="ru-RU" b="1" u="sng" dirty="0"/>
              <a:t>заданную им совместную работу в соответствии с экономическими, технологическими, правовыми, организационными и корпоративными требованиями. </a:t>
            </a:r>
          </a:p>
        </p:txBody>
      </p:sp>
    </p:spTree>
    <p:extLst>
      <p:ext uri="{BB962C8B-B14F-4D97-AF65-F5344CB8AC3E}">
        <p14:creationId xmlns:p14="http://schemas.microsoft.com/office/powerpoint/2010/main" val="789814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6264"/>
            <a:ext cx="10515600" cy="6090699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Подходы </a:t>
            </a:r>
            <a:r>
              <a:rPr lang="ru-RU" b="1" dirty="0"/>
              <a:t>к пониманию </a:t>
            </a:r>
            <a:r>
              <a:rPr lang="ru-RU" b="1" u="sng" dirty="0"/>
              <a:t>предмета психологии управления </a:t>
            </a:r>
            <a:r>
              <a:rPr lang="ru-RU" b="1" dirty="0"/>
              <a:t>многообразны, что </a:t>
            </a:r>
            <a:r>
              <a:rPr lang="ru-RU" b="1" dirty="0" smtClean="0"/>
              <a:t>свидетельствует </a:t>
            </a:r>
            <a:r>
              <a:rPr lang="ru-RU" b="1" dirty="0"/>
              <a:t>о его </a:t>
            </a:r>
            <a:r>
              <a:rPr lang="ru-RU" b="1" dirty="0" smtClean="0"/>
              <a:t>сложности.</a:t>
            </a:r>
          </a:p>
          <a:p>
            <a:r>
              <a:rPr lang="ru-RU" b="1" dirty="0" smtClean="0"/>
              <a:t>Выделяются следующие аспекты </a:t>
            </a:r>
            <a:r>
              <a:rPr lang="ru-RU" b="1" dirty="0"/>
              <a:t>предмета психологии управления: </a:t>
            </a:r>
            <a:endParaRPr lang="ru-RU" b="1" dirty="0" smtClean="0"/>
          </a:p>
          <a:p>
            <a:r>
              <a:rPr lang="ru-RU" b="1" dirty="0" smtClean="0"/>
              <a:t>– </a:t>
            </a:r>
            <a:r>
              <a:rPr lang="ru-RU" b="1" dirty="0"/>
              <a:t>вопросы управления производственными группами и коллективами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/>
              <a:t>– психологический анализ производственных и управленческих коллективов и взаимоотношений в них людей; </a:t>
            </a:r>
            <a:endParaRPr lang="ru-RU" b="1" dirty="0" smtClean="0"/>
          </a:p>
          <a:p>
            <a:r>
              <a:rPr lang="ru-RU" b="1" dirty="0" smtClean="0"/>
              <a:t>– </a:t>
            </a:r>
            <a:r>
              <a:rPr lang="ru-RU" b="1" dirty="0"/>
              <a:t>психология личности работника как объекта управления; </a:t>
            </a:r>
            <a:endParaRPr lang="ru-RU" b="1" dirty="0" smtClean="0"/>
          </a:p>
          <a:p>
            <a:r>
              <a:rPr lang="ru-RU" b="1" dirty="0" smtClean="0"/>
              <a:t>– </a:t>
            </a:r>
            <a:r>
              <a:rPr lang="ru-RU" b="1" dirty="0"/>
              <a:t>психология деятельности и личности руководителя, </a:t>
            </a:r>
            <a:endParaRPr lang="ru-RU" b="1" dirty="0" smtClean="0"/>
          </a:p>
          <a:p>
            <a:r>
              <a:rPr lang="ru-RU" b="1" dirty="0"/>
              <a:t> </a:t>
            </a:r>
            <a:r>
              <a:rPr lang="ru-RU" b="1" dirty="0" smtClean="0"/>
              <a:t>- психологические проблемы </a:t>
            </a:r>
            <a:r>
              <a:rPr lang="ru-RU" b="1" dirty="0"/>
              <a:t>лидерства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/>
              <a:t>– функционально-структурный анализ управленческой </a:t>
            </a:r>
            <a:r>
              <a:rPr lang="ru-RU" b="1" dirty="0" smtClean="0"/>
              <a:t>деятельности и др.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64943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26211"/>
            <a:ext cx="10515600" cy="565075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Таким образом,  </a:t>
            </a:r>
            <a:r>
              <a:rPr lang="ru-RU" b="1" u="sng" dirty="0"/>
              <a:t>предмет психологии управления </a:t>
            </a:r>
            <a:r>
              <a:rPr lang="ru-RU" b="1" dirty="0"/>
              <a:t>— это совокупность психических явлений и отношений, отражающих совместную работу людей в организации в соответствии с экономическими, технологическими, социально-психологическими, правовыми, организационными и корпоративными требованиями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При этом </a:t>
            </a:r>
            <a:r>
              <a:rPr lang="ru-RU" b="1" u="sng" dirty="0"/>
              <a:t>предмет психологии управления </a:t>
            </a:r>
            <a:r>
              <a:rPr lang="ru-RU" b="1" dirty="0"/>
              <a:t>подразделяют </a:t>
            </a:r>
            <a:r>
              <a:rPr lang="ru-RU" b="1" dirty="0" smtClean="0"/>
              <a:t>на </a:t>
            </a:r>
            <a:r>
              <a:rPr lang="ru-RU" b="1" dirty="0"/>
              <a:t>четыре основные </a:t>
            </a:r>
            <a:r>
              <a:rPr lang="ru-RU" b="1" dirty="0" smtClean="0"/>
              <a:t>области: </a:t>
            </a:r>
          </a:p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. Психологические закономерности управленческой деятельности.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. Психологические закономерности деятельности субъекта управления — </a:t>
            </a:r>
            <a:r>
              <a:rPr lang="ru-RU" b="1" dirty="0" smtClean="0"/>
              <a:t>руководителя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</a:t>
            </a:r>
            <a:r>
              <a:rPr lang="ru-RU" b="1" dirty="0"/>
              <a:t>. Психологические закономерности управляемой подсистемы и ее субъектов (подчиненных).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4</a:t>
            </a:r>
            <a:r>
              <a:rPr lang="ru-RU" b="1" dirty="0"/>
              <a:t>. Основные особенности взаимодействия руководителя с подчиненными. </a:t>
            </a:r>
          </a:p>
        </p:txBody>
      </p:sp>
    </p:spTree>
    <p:extLst>
      <p:ext uri="{BB962C8B-B14F-4D97-AF65-F5344CB8AC3E}">
        <p14:creationId xmlns:p14="http://schemas.microsoft.com/office/powerpoint/2010/main" val="2630903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275"/>
            <a:ext cx="10515600" cy="6021688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Задачи психологии управления </a:t>
            </a:r>
            <a:r>
              <a:rPr lang="ru-RU" b="1" u="sng" dirty="0" smtClean="0"/>
              <a:t>: </a:t>
            </a:r>
          </a:p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. Рост производительности и улучшение качества труда работников в </a:t>
            </a:r>
            <a:r>
              <a:rPr lang="ru-RU" b="1" dirty="0" smtClean="0"/>
              <a:t>организации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. Повышение эффективности производства и управления.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3</a:t>
            </a:r>
            <a:r>
              <a:rPr lang="ru-RU" b="1" dirty="0"/>
              <a:t>. Развитие техники и технологий в организации с учетом человеческого </a:t>
            </a:r>
            <a:r>
              <a:rPr lang="ru-RU" b="1" dirty="0" smtClean="0"/>
              <a:t>фактора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4</a:t>
            </a:r>
            <a:r>
              <a:rPr lang="ru-RU" b="1" dirty="0"/>
              <a:t>. Совершенствование социально-психологических отношений в процессе </a:t>
            </a:r>
            <a:r>
              <a:rPr lang="ru-RU" b="1" dirty="0" smtClean="0"/>
              <a:t>производства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5</a:t>
            </a:r>
            <a:r>
              <a:rPr lang="ru-RU" b="1" dirty="0"/>
              <a:t>. Улучшение качества воспитания и образования работников в организации.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6</a:t>
            </a:r>
            <a:r>
              <a:rPr lang="ru-RU" b="1" dirty="0"/>
              <a:t>. Совершенствование психологических аспектов организации совместной </a:t>
            </a:r>
            <a:r>
              <a:rPr lang="ru-RU" b="1" dirty="0" smtClean="0"/>
              <a:t>деятельности </a:t>
            </a:r>
            <a:r>
              <a:rPr lang="ru-RU" b="1" dirty="0"/>
              <a:t>людей. </a:t>
            </a:r>
          </a:p>
        </p:txBody>
      </p:sp>
    </p:spTree>
    <p:extLst>
      <p:ext uri="{BB962C8B-B14F-4D97-AF65-F5344CB8AC3E}">
        <p14:creationId xmlns:p14="http://schemas.microsoft.com/office/powerpoint/2010/main" val="488490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9343"/>
            <a:ext cx="10515600" cy="56076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u="sng" dirty="0"/>
              <a:t>7. Развитие умений руководить людьми в организации: </a:t>
            </a:r>
            <a:endParaRPr lang="ru-RU" b="1" u="sng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а</a:t>
            </a:r>
            <a:r>
              <a:rPr lang="ru-RU" b="1" dirty="0"/>
              <a:t>) воздействовать на людей;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  б</a:t>
            </a:r>
            <a:r>
              <a:rPr lang="ru-RU" b="1" dirty="0"/>
              <a:t>) развивать инициативу работников;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  в</a:t>
            </a:r>
            <a:r>
              <a:rPr lang="ru-RU" b="1" dirty="0"/>
              <a:t>) правильно организовывать отношения в коллективе;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  г</a:t>
            </a:r>
            <a:r>
              <a:rPr lang="ru-RU" b="1" dirty="0"/>
              <a:t>) создавать заинтересованность персонала делами </a:t>
            </a:r>
            <a:r>
              <a:rPr lang="ru-RU" b="1" dirty="0" smtClean="0"/>
              <a:t>    предприятия;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/>
              <a:t>д) формировать отношение к труду, обществу, организации. </a:t>
            </a:r>
            <a:endParaRPr lang="ru-RU" b="1" dirty="0" smtClean="0"/>
          </a:p>
          <a:p>
            <a:pPr marL="0" indent="0">
              <a:buNone/>
            </a:pPr>
            <a:r>
              <a:rPr lang="ru-RU" b="1" u="sng" dirty="0" smtClean="0"/>
              <a:t>8</a:t>
            </a:r>
            <a:r>
              <a:rPr lang="ru-RU" b="1" u="sng" dirty="0"/>
              <a:t>. Психологические факторы эффективности деятельности руководителей, групп и коллективов: </a:t>
            </a:r>
            <a:endParaRPr lang="ru-RU" b="1" u="sng" dirty="0" smtClean="0"/>
          </a:p>
          <a:p>
            <a:pPr marL="0" indent="0">
              <a:buNone/>
            </a:pPr>
            <a:r>
              <a:rPr lang="ru-RU" b="1" dirty="0" smtClean="0"/>
              <a:t>   а</a:t>
            </a:r>
            <a:r>
              <a:rPr lang="ru-RU" b="1" dirty="0"/>
              <a:t>) динамика развития коллективов</a:t>
            </a:r>
            <a:r>
              <a:rPr lang="ru-RU" b="1" dirty="0" smtClean="0"/>
              <a:t>;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б</a:t>
            </a:r>
            <a:r>
              <a:rPr lang="ru-RU" b="1" dirty="0"/>
              <a:t>) повышение эффективности управления коллективом;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   в</a:t>
            </a:r>
            <a:r>
              <a:rPr lang="ru-RU" b="1" dirty="0"/>
              <a:t>) взаимосвязь и взаимодействие личности и коллектива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1812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0982"/>
            <a:ext cx="10515600" cy="5825981"/>
          </a:xfrm>
        </p:spPr>
        <p:txBody>
          <a:bodyPr/>
          <a:lstStyle/>
          <a:p>
            <a:r>
              <a:rPr lang="ru-RU" b="1" i="1" dirty="0" smtClean="0"/>
              <a:t>Содержание психологии управления </a:t>
            </a:r>
            <a:r>
              <a:rPr lang="ru-RU" b="1" dirty="0" smtClean="0"/>
              <a:t>- </a:t>
            </a:r>
            <a:r>
              <a:rPr lang="ru-RU" b="1" dirty="0"/>
              <a:t>разработка психологических аспектов деятельности человека, группы и организации в </a:t>
            </a:r>
            <a:r>
              <a:rPr lang="ru-RU" b="1" dirty="0" smtClean="0"/>
              <a:t>целом.</a:t>
            </a:r>
            <a:endParaRPr lang="ru-RU" b="1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133600"/>
            <a:ext cx="6096000" cy="430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03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Психология управления и другие науки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75117"/>
            <a:ext cx="10515600" cy="47018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Психология управления тесно связана с другими </a:t>
            </a:r>
            <a:r>
              <a:rPr lang="ru-RU" b="1" dirty="0" smtClean="0"/>
              <a:t>науками:</a:t>
            </a:r>
            <a:endParaRPr lang="ru-RU" b="1" dirty="0"/>
          </a:p>
          <a:p>
            <a:r>
              <a:rPr lang="ru-RU" b="1" dirty="0"/>
              <a:t>Общая психология </a:t>
            </a:r>
          </a:p>
          <a:p>
            <a:r>
              <a:rPr lang="ru-RU" b="1" dirty="0" smtClean="0"/>
              <a:t>Социальная </a:t>
            </a:r>
            <a:r>
              <a:rPr lang="ru-RU" b="1" dirty="0"/>
              <a:t>психология </a:t>
            </a:r>
          </a:p>
          <a:p>
            <a:r>
              <a:rPr lang="ru-RU" b="1" dirty="0"/>
              <a:t>Психология труда </a:t>
            </a:r>
          </a:p>
          <a:p>
            <a:r>
              <a:rPr lang="ru-RU" b="1" dirty="0"/>
              <a:t>Психология личности </a:t>
            </a:r>
            <a:endParaRPr lang="ru-RU" b="1" dirty="0" smtClean="0"/>
          </a:p>
          <a:p>
            <a:r>
              <a:rPr lang="ru-RU" b="1" dirty="0"/>
              <a:t>Математические методы в </a:t>
            </a:r>
            <a:r>
              <a:rPr lang="ru-RU" b="1" dirty="0" smtClean="0"/>
              <a:t>психологии</a:t>
            </a:r>
            <a:endParaRPr lang="ru-RU" b="1" dirty="0"/>
          </a:p>
          <a:p>
            <a:r>
              <a:rPr lang="ru-RU" b="1" dirty="0" smtClean="0"/>
              <a:t>Менеджмент </a:t>
            </a:r>
            <a:endParaRPr lang="ru-RU" b="1" dirty="0"/>
          </a:p>
          <a:p>
            <a:r>
              <a:rPr lang="ru-RU" b="1" dirty="0"/>
              <a:t>Экономика </a:t>
            </a:r>
          </a:p>
          <a:p>
            <a:r>
              <a:rPr lang="ru-RU" b="1" dirty="0" smtClean="0"/>
              <a:t>Теория </a:t>
            </a:r>
            <a:r>
              <a:rPr lang="ru-RU" b="1" dirty="0"/>
              <a:t>управления </a:t>
            </a:r>
          </a:p>
          <a:p>
            <a:r>
              <a:rPr lang="ru-RU" b="1" dirty="0"/>
              <a:t>Теория систем </a:t>
            </a:r>
            <a:r>
              <a:rPr lang="ru-RU" b="1" dirty="0" smtClean="0"/>
              <a:t>и др.</a:t>
            </a:r>
          </a:p>
          <a:p>
            <a:pPr marL="0" indent="0">
              <a:buNone/>
            </a:pPr>
            <a:r>
              <a:rPr lang="ru-RU" b="1" dirty="0"/>
              <a:t>Поэтому ее называют "междисциплинарной" отраслью науки. 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445684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2528"/>
            <a:ext cx="10515600" cy="6459765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Психология </a:t>
            </a:r>
            <a:r>
              <a:rPr lang="ru-RU" b="1" u="sng" dirty="0"/>
              <a:t>личности </a:t>
            </a:r>
            <a:r>
              <a:rPr lang="ru-RU" b="1" dirty="0"/>
              <a:t>изучает качества, свойства и психологические особенности человека, и их влияние на поведение, деятельность и общение. </a:t>
            </a:r>
            <a:endParaRPr lang="ru-RU" b="1" dirty="0" smtClean="0"/>
          </a:p>
          <a:p>
            <a:r>
              <a:rPr lang="ru-RU" b="1" u="sng" dirty="0" smtClean="0"/>
              <a:t>Психология </a:t>
            </a:r>
            <a:r>
              <a:rPr lang="ru-RU" b="1" u="sng" dirty="0"/>
              <a:t>управления </a:t>
            </a:r>
            <a:r>
              <a:rPr lang="ru-RU" b="1" dirty="0"/>
              <a:t>изучает те свойства личности, которые влияют на эффективность управленческой деятельности (</a:t>
            </a:r>
            <a:r>
              <a:rPr lang="ru-RU" b="1" u="sng" dirty="0"/>
              <a:t>например, организаторские </a:t>
            </a:r>
            <a:r>
              <a:rPr lang="ru-RU" b="1" u="sng" dirty="0" smtClean="0"/>
              <a:t>способности, стрессоустойчивость и др.).</a:t>
            </a:r>
            <a:endParaRPr lang="ru-RU" b="1" u="sng" dirty="0"/>
          </a:p>
          <a:p>
            <a:r>
              <a:rPr lang="ru-RU" b="1" u="sng" dirty="0"/>
              <a:t>Социальная психология </a:t>
            </a:r>
            <a:r>
              <a:rPr lang="ru-RU" b="1" dirty="0"/>
              <a:t>исследует специфические аспекты поведения групп людей, закономерности взаимодействия между ними. </a:t>
            </a:r>
            <a:endParaRPr lang="ru-RU" b="1" dirty="0" smtClean="0"/>
          </a:p>
          <a:p>
            <a:r>
              <a:rPr lang="ru-RU" b="1" u="sng" dirty="0" smtClean="0"/>
              <a:t>Психология </a:t>
            </a:r>
            <a:r>
              <a:rPr lang="ru-RU" b="1" u="sng" dirty="0"/>
              <a:t>управления</a:t>
            </a:r>
            <a:r>
              <a:rPr lang="ru-RU" b="1" dirty="0"/>
              <a:t>, опираясь на данные социальной психологии, изучает </a:t>
            </a:r>
            <a:r>
              <a:rPr lang="ru-RU" b="1" dirty="0" smtClean="0"/>
              <a:t> </a:t>
            </a:r>
            <a:r>
              <a:rPr lang="ru-RU" b="1" dirty="0"/>
              <a:t>отношения между людьми </a:t>
            </a:r>
            <a:r>
              <a:rPr lang="ru-RU" b="1" dirty="0" smtClean="0"/>
              <a:t>процессе совместной </a:t>
            </a:r>
            <a:r>
              <a:rPr lang="ru-RU" b="1" dirty="0"/>
              <a:t>деятельности, которые регулируются не просто взаимной зависимостью, но ответственностью перед законом.</a:t>
            </a:r>
          </a:p>
          <a:p>
            <a:endParaRPr lang="ru-RU" b="1" dirty="0" smtClean="0"/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31057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419" y="274320"/>
            <a:ext cx="11086381" cy="6410960"/>
          </a:xfrm>
        </p:spPr>
        <p:txBody>
          <a:bodyPr>
            <a:normAutofit/>
          </a:bodyPr>
          <a:lstStyle/>
          <a:p>
            <a:r>
              <a:rPr lang="ru-RU" b="1" u="sng" dirty="0"/>
              <a:t>Психология труда </a:t>
            </a:r>
            <a:r>
              <a:rPr lang="ru-RU" b="1" dirty="0"/>
              <a:t>изучает соответствие работника профессии, проблемы профессионального отбора, профессиональной ориентации. Для психологии управления важна проблема отбора людей в конкретную организацию, соответствие работника ее требованиям, ориентация субъекта в особенностях данной организации.</a:t>
            </a:r>
          </a:p>
          <a:p>
            <a:r>
              <a:rPr lang="ru-RU" b="1" u="sng" dirty="0"/>
              <a:t>Психология управления </a:t>
            </a:r>
            <a:r>
              <a:rPr lang="ru-RU" b="1" dirty="0"/>
              <a:t>тесно связана с </a:t>
            </a:r>
            <a:r>
              <a:rPr lang="ru-RU" b="1" u="sng" dirty="0"/>
              <a:t>организационной психологией, </a:t>
            </a:r>
            <a:r>
              <a:rPr lang="ru-RU" b="1" dirty="0"/>
              <a:t>которая рассматривает человека как члена конкретной </a:t>
            </a:r>
            <a:r>
              <a:rPr lang="ru-RU" b="1" dirty="0" smtClean="0"/>
              <a:t>организации.</a:t>
            </a:r>
          </a:p>
          <a:p>
            <a:r>
              <a:rPr lang="ru-RU" b="1" dirty="0" smtClean="0"/>
              <a:t>Т.к.  </a:t>
            </a:r>
            <a:r>
              <a:rPr lang="ru-RU" b="1" dirty="0"/>
              <a:t>сами организации отличаются, то и особенности управленческой деятельности в них также будут различны.</a:t>
            </a:r>
          </a:p>
          <a:p>
            <a:pPr marL="0" indent="0">
              <a:buNone/>
            </a:pP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64333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166"/>
            <a:ext cx="10515600" cy="5926797"/>
          </a:xfrm>
        </p:spPr>
        <p:txBody>
          <a:bodyPr/>
          <a:lstStyle/>
          <a:p>
            <a:r>
              <a:rPr lang="ru-RU" b="1" u="sng" dirty="0"/>
              <a:t>Инженерная психология </a:t>
            </a:r>
            <a:r>
              <a:rPr lang="ru-RU" b="1" dirty="0"/>
              <a:t>анализирует взаимодействие человека с предметом труда и средствами труда в системе «человек – техника», выясняя, какие требования к орудиям труда и технологиям предъявляют психические процессы и свойства человека, как субъекта деятельности. </a:t>
            </a:r>
          </a:p>
          <a:p>
            <a:r>
              <a:rPr lang="ru-RU" b="1" u="sng" dirty="0"/>
              <a:t>Психология управления </a:t>
            </a:r>
            <a:r>
              <a:rPr lang="ru-RU" b="1" dirty="0"/>
              <a:t>опирается на ее достижения и предоставляет эмпирический материал для </a:t>
            </a:r>
            <a:r>
              <a:rPr lang="ru-RU" b="1" dirty="0" smtClean="0"/>
              <a:t>анализа.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Таким </a:t>
            </a:r>
            <a:r>
              <a:rPr lang="ru-RU" b="1" dirty="0">
                <a:solidFill>
                  <a:srgbClr val="C00000"/>
                </a:solidFill>
              </a:rPr>
              <a:t>образом, имея свой объект и предмет изучения, психология управления тесно связана с различными науками, прежде </a:t>
            </a:r>
            <a:r>
              <a:rPr lang="ru-RU" b="1" dirty="0" smtClean="0">
                <a:solidFill>
                  <a:srgbClr val="C00000"/>
                </a:solidFill>
              </a:rPr>
              <a:t>всего, </a:t>
            </a:r>
            <a:r>
              <a:rPr lang="ru-RU" b="1" dirty="0">
                <a:solidFill>
                  <a:srgbClr val="C00000"/>
                </a:solidFill>
              </a:rPr>
              <a:t>с психологическими, разделяя с ними общую методологию и обладая своими особенностями и отличиями</a:t>
            </a:r>
            <a:r>
              <a:rPr lang="ru-RU" dirty="0">
                <a:solidFill>
                  <a:srgbClr val="C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2109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6299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Учебная литература: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2025" y="101600"/>
            <a:ext cx="7298055" cy="6522719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/>
              <a:t>Волкогонова </a:t>
            </a:r>
            <a:r>
              <a:rPr lang="ru-RU" sz="1600" dirty="0"/>
              <a:t>О.Д., Зуб А.Т. Управленческая психология. – Москва: ИД </a:t>
            </a:r>
          </a:p>
          <a:p>
            <a:r>
              <a:rPr lang="ru-RU" sz="1600" dirty="0"/>
              <a:t>«Форум» - Инфра, 2015.</a:t>
            </a:r>
          </a:p>
          <a:p>
            <a:pPr lvl="0"/>
            <a:r>
              <a:rPr lang="ru-RU" sz="1600" dirty="0" smtClean="0"/>
              <a:t>Кабаченко </a:t>
            </a:r>
            <a:r>
              <a:rPr lang="ru-RU" sz="1600" dirty="0"/>
              <a:t>В.С. Психология управления. Учебное пособие. – М.: </a:t>
            </a:r>
            <a:r>
              <a:rPr lang="ru-RU" sz="1600" dirty="0" err="1"/>
              <a:t>Юнити</a:t>
            </a:r>
            <a:r>
              <a:rPr lang="ru-RU" sz="1600" dirty="0"/>
              <a:t>, 2015. </a:t>
            </a:r>
          </a:p>
          <a:p>
            <a:pPr lvl="0"/>
            <a:r>
              <a:rPr lang="ru-RU" sz="1600" dirty="0"/>
              <a:t>Кремень М.А. Психология и управление. – Мн. </a:t>
            </a:r>
            <a:r>
              <a:rPr lang="ru-RU" sz="1600" dirty="0" err="1"/>
              <a:t>Харвест</a:t>
            </a:r>
            <a:r>
              <a:rPr lang="ru-RU" sz="1600" dirty="0"/>
              <a:t>, 2015.</a:t>
            </a:r>
          </a:p>
          <a:p>
            <a:pPr lvl="0"/>
            <a:r>
              <a:rPr lang="ru-RU" sz="1600" dirty="0"/>
              <a:t>Морозов, А. В. Управленческая психология. - М.: Академический проект; </a:t>
            </a:r>
          </a:p>
          <a:p>
            <a:r>
              <a:rPr lang="ru-RU" sz="1600" dirty="0" err="1"/>
              <a:t>Трикста</a:t>
            </a:r>
            <a:r>
              <a:rPr lang="ru-RU" sz="1600" dirty="0"/>
              <a:t>, 2015. </a:t>
            </a:r>
          </a:p>
          <a:p>
            <a:pPr lvl="0"/>
            <a:r>
              <a:rPr lang="ru-RU" sz="1600" dirty="0"/>
              <a:t>Розанова В.А. Психология управления. – М.: ЗАО «Бизнес-</a:t>
            </a:r>
            <a:r>
              <a:rPr lang="ru-RU" sz="1600" dirty="0" err="1"/>
              <a:t>школа«Интел</a:t>
            </a:r>
            <a:r>
              <a:rPr lang="ru-RU" sz="1600" dirty="0"/>
              <a:t>-</a:t>
            </a:r>
          </a:p>
          <a:p>
            <a:r>
              <a:rPr lang="ru-RU" sz="1600" dirty="0"/>
              <a:t>Синтез». – 2012.</a:t>
            </a:r>
          </a:p>
          <a:p>
            <a:pPr lvl="0"/>
            <a:r>
              <a:rPr lang="ru-RU" sz="1600" dirty="0" smtClean="0"/>
              <a:t>Столяренко </a:t>
            </a:r>
            <a:r>
              <a:rPr lang="ru-RU" sz="1600" dirty="0"/>
              <a:t>А.Д. Психология управления. - Ростов - на - Дону: Феникс, 2015.</a:t>
            </a:r>
          </a:p>
          <a:p>
            <a:pPr lvl="0"/>
            <a:r>
              <a:rPr lang="ru-RU" sz="1600" dirty="0"/>
              <a:t>Урбанович А.А. Психология управления. Уч. пособие. –</a:t>
            </a:r>
            <a:r>
              <a:rPr lang="ru-RU" sz="1600" dirty="0" err="1"/>
              <a:t>Мн</a:t>
            </a:r>
            <a:r>
              <a:rPr lang="ru-RU" sz="1600" dirty="0"/>
              <a:t>.:</a:t>
            </a:r>
            <a:r>
              <a:rPr lang="ru-RU" sz="1600" dirty="0" err="1"/>
              <a:t>Харвест</a:t>
            </a:r>
            <a:r>
              <a:rPr lang="ru-RU" sz="1600" dirty="0"/>
              <a:t>, 2015. </a:t>
            </a:r>
          </a:p>
          <a:p>
            <a:r>
              <a:rPr lang="ru-RU" sz="1600" b="1" dirty="0"/>
              <a:t>Дополнительная</a:t>
            </a:r>
            <a:r>
              <a:rPr lang="ru-RU" sz="1600" dirty="0"/>
              <a:t>:</a:t>
            </a:r>
          </a:p>
          <a:p>
            <a:pPr lvl="0"/>
            <a:r>
              <a:rPr lang="ru-RU" sz="1600" dirty="0" err="1"/>
              <a:t>Армстронг</a:t>
            </a:r>
            <a:r>
              <a:rPr lang="ru-RU" sz="1600" dirty="0"/>
              <a:t> М. Стратегическое управление человеческими ресурсами. - М.: ИНФРА-М., 2014. </a:t>
            </a:r>
          </a:p>
          <a:p>
            <a:pPr lvl="0"/>
            <a:r>
              <a:rPr lang="ru-RU" sz="1600" dirty="0"/>
              <a:t>Бакирова Г.Х. Управление человеческими ресурсами. - СПб: Речь, 2008.</a:t>
            </a:r>
          </a:p>
          <a:p>
            <a:pPr lvl="0"/>
            <a:r>
              <a:rPr lang="en-US" sz="1600" dirty="0"/>
              <a:t>Becker G.S. Human capital: Theoretical and Empirical Analysis. - N-Y., 2011.</a:t>
            </a:r>
            <a:endParaRPr lang="ru-RU" sz="1600" dirty="0"/>
          </a:p>
          <a:p>
            <a:pPr lvl="0"/>
            <a:r>
              <a:rPr lang="ru-RU" sz="1600" dirty="0" err="1"/>
              <a:t>Добреньков</a:t>
            </a:r>
            <a:r>
              <a:rPr lang="ru-RU" sz="1600" dirty="0"/>
              <a:t> В. И. Управление человеческими ресурсами: социально-психологический подход. Учеб. пособие. - М.: КДУ, 2015. </a:t>
            </a:r>
          </a:p>
          <a:p>
            <a:pPr lvl="0"/>
            <a:r>
              <a:rPr lang="ru-RU" sz="1600" dirty="0"/>
              <a:t>Игнатов В. Г. Теория управления: курс лекций / В.Г. Игнатов, Л.Н. </a:t>
            </a:r>
            <a:r>
              <a:rPr lang="ru-RU" sz="1600" dirty="0" err="1"/>
              <a:t>Албастова</a:t>
            </a:r>
            <a:r>
              <a:rPr lang="ru-RU" sz="1600" dirty="0"/>
              <a:t>. - М. ИКЦ «</a:t>
            </a:r>
            <a:r>
              <a:rPr lang="ru-RU" sz="1600" dirty="0" err="1"/>
              <a:t>МарТ</a:t>
            </a:r>
            <a:r>
              <a:rPr lang="ru-RU" sz="1600" dirty="0"/>
              <a:t>»; Ростов-н/Д: Изд. центр «</a:t>
            </a:r>
            <a:r>
              <a:rPr lang="ru-RU" sz="1600" dirty="0" err="1"/>
              <a:t>МарТ</a:t>
            </a:r>
            <a:r>
              <a:rPr lang="ru-RU" sz="1600" dirty="0"/>
              <a:t>», 2012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5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52400" y="987425"/>
            <a:ext cx="4573588" cy="5108575"/>
          </a:xfrm>
        </p:spPr>
      </p:pic>
    </p:spTree>
    <p:extLst>
      <p:ext uri="{BB962C8B-B14F-4D97-AF65-F5344CB8AC3E}">
        <p14:creationId xmlns:p14="http://schemas.microsoft.com/office/powerpoint/2010/main" val="3310630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9366"/>
            <a:ext cx="10515600" cy="6568633"/>
          </a:xfrm>
        </p:spPr>
        <p:txBody>
          <a:bodyPr>
            <a:normAutofit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Знания по психологии управления </a:t>
            </a:r>
            <a:r>
              <a:rPr lang="ru-RU" b="1" dirty="0"/>
              <a:t>помогают компетентно управлять людьми, избегать ненужных конфликтов, понимать психологическую природу управленческих процессов, эффективно решать проблему подбора кадров в организацию, анализировать и улучшать психологический климат в коллективе, правильно оценивать собственную деятельность.</a:t>
            </a:r>
          </a:p>
          <a:p>
            <a:r>
              <a:rPr lang="ru-RU" b="1" dirty="0" smtClean="0"/>
              <a:t>Психология управления обеспечивает </a:t>
            </a:r>
            <a:r>
              <a:rPr lang="ru-RU" b="1" dirty="0"/>
              <a:t>психологическую подготовку менеджеров, руководителей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Выделяют два параметра </a:t>
            </a:r>
            <a:r>
              <a:rPr lang="ru-RU" b="1" dirty="0"/>
              <a:t>эффективности работы </a:t>
            </a:r>
            <a:r>
              <a:rPr lang="ru-RU" b="1" dirty="0" smtClean="0"/>
              <a:t>менеджера</a:t>
            </a:r>
            <a:r>
              <a:rPr lang="ru-RU" b="1" dirty="0"/>
              <a:t>:</a:t>
            </a:r>
          </a:p>
          <a:p>
            <a:r>
              <a:rPr lang="ru-RU" b="1" dirty="0"/>
              <a:t>* непсихологический (речь может идти о прибыльности или убыточности предприятия, его конкурентных перспективах и т.п.);</a:t>
            </a:r>
          </a:p>
          <a:p>
            <a:r>
              <a:rPr lang="ru-RU" b="1" dirty="0"/>
              <a:t>* психологический (в данном случае учитывается степень удовлетворенности людей, работающих в организации, качество общения, </a:t>
            </a:r>
            <a:r>
              <a:rPr lang="ru-RU" b="1" dirty="0" err="1"/>
              <a:t>мотивированность</a:t>
            </a:r>
            <a:r>
              <a:rPr lang="ru-RU" b="1" dirty="0"/>
              <a:t> их поведения и </a:t>
            </a:r>
            <a:r>
              <a:rPr lang="ru-RU" b="1" dirty="0" err="1"/>
              <a:t>др</a:t>
            </a:r>
            <a:r>
              <a:rPr lang="ru-RU" b="1" dirty="0"/>
              <a:t>).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49593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240145"/>
            <a:ext cx="6796376" cy="6253019"/>
          </a:xfrm>
        </p:spPr>
        <p:txBody>
          <a:bodyPr>
            <a:normAutofit fontScale="92500" lnSpcReduction="10000"/>
          </a:bodyPr>
          <a:lstStyle/>
          <a:p>
            <a:pPr marL="0" indent="0" hangingPunct="0">
              <a:buNone/>
            </a:pPr>
            <a:endParaRPr lang="ru-RU" b="1" dirty="0"/>
          </a:p>
          <a:p>
            <a:pPr hangingPunct="0"/>
            <a:r>
              <a:rPr lang="ru-RU" b="1" dirty="0"/>
              <a:t>эти параметра взаимосвязаны: эффективность организаций, т.е. способность решать стоящие перед ними задачи лучшим </a:t>
            </a:r>
            <a:r>
              <a:rPr lang="ru-RU" b="1" dirty="0" smtClean="0"/>
              <a:t>и </a:t>
            </a:r>
            <a:r>
              <a:rPr lang="ru-RU" b="1" dirty="0"/>
              <a:t>оптимальным способом, возрастает, если в них создан соответствующий психологический климат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Осознание </a:t>
            </a:r>
            <a:r>
              <a:rPr lang="ru-RU" b="1" dirty="0"/>
              <a:t>управления как профессии, опирающейся на разнообразные достижения междисциплинарной, </a:t>
            </a:r>
            <a:r>
              <a:rPr lang="ru-RU" b="1" dirty="0" smtClean="0"/>
              <a:t>молодой</a:t>
            </a:r>
            <a:r>
              <a:rPr lang="ru-RU" b="1" dirty="0"/>
              <a:t>, быстро развивающейся области </a:t>
            </a:r>
            <a:r>
              <a:rPr lang="ru-RU" b="1" dirty="0" smtClean="0"/>
              <a:t>научных </a:t>
            </a:r>
            <a:r>
              <a:rPr lang="ru-RU" b="1" dirty="0"/>
              <a:t>и </a:t>
            </a:r>
            <a:r>
              <a:rPr lang="ru-RU" b="1" dirty="0" smtClean="0"/>
              <a:t>практических </a:t>
            </a:r>
            <a:r>
              <a:rPr lang="ru-RU" b="1" dirty="0"/>
              <a:t>знаний, занимает прочное место в современной цивилизации. </a:t>
            </a:r>
            <a:endParaRPr lang="ru-RU" b="1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240145"/>
            <a:ext cx="4356389" cy="595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716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734" y="185194"/>
            <a:ext cx="10775066" cy="6672806"/>
          </a:xfrm>
        </p:spPr>
        <p:txBody>
          <a:bodyPr>
            <a:normAutofit/>
          </a:bodyPr>
          <a:lstStyle/>
          <a:p>
            <a:pPr hangingPunct="0"/>
            <a:r>
              <a:rPr lang="ru-RU" b="1" dirty="0"/>
              <a:t>В настоящее время считается, что </a:t>
            </a:r>
            <a:r>
              <a:rPr lang="ru-RU" b="1" dirty="0" smtClean="0"/>
              <a:t>менеджер </a:t>
            </a:r>
            <a:r>
              <a:rPr lang="ru-RU" b="1" dirty="0"/>
              <a:t>любого уровня призван решать </a:t>
            </a:r>
            <a:r>
              <a:rPr lang="ru-RU" b="1" i="1" u="sng" dirty="0"/>
              <a:t>две взаимосвязанные задачи</a:t>
            </a:r>
            <a:r>
              <a:rPr lang="ru-RU" b="1" dirty="0"/>
              <a:t>:</a:t>
            </a:r>
          </a:p>
          <a:p>
            <a:pPr hangingPunct="0"/>
            <a:r>
              <a:rPr lang="ru-RU" b="1" dirty="0"/>
              <a:t>овладеть теоретическими основами рационального управления, то есть наукой управления;</a:t>
            </a:r>
          </a:p>
          <a:p>
            <a:pPr hangingPunct="0"/>
            <a:r>
              <a:rPr lang="ru-RU" b="1" dirty="0"/>
              <a:t> уметь творчески применять положения этой науки, то есть овладеть искусством управления. </a:t>
            </a:r>
          </a:p>
          <a:p>
            <a:pPr hangingPunct="0"/>
            <a:r>
              <a:rPr lang="ru-RU" b="1" dirty="0"/>
              <a:t>Первая задача решается в процессе обучения, вторая — в процессе практической деятельности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Таким </a:t>
            </a:r>
            <a:r>
              <a:rPr lang="ru-RU" b="1" dirty="0">
                <a:solidFill>
                  <a:srgbClr val="C00000"/>
                </a:solidFill>
              </a:rPr>
              <a:t>образом, психология управления стремится </a:t>
            </a:r>
            <a:r>
              <a:rPr lang="ru-RU" b="1" dirty="0" smtClean="0">
                <a:solidFill>
                  <a:srgbClr val="C00000"/>
                </a:solidFill>
              </a:rPr>
              <a:t>сделать  </a:t>
            </a:r>
            <a:r>
              <a:rPr lang="ru-RU" b="1" dirty="0">
                <a:solidFill>
                  <a:srgbClr val="C00000"/>
                </a:solidFill>
              </a:rPr>
              <a:t>труд </a:t>
            </a:r>
            <a:r>
              <a:rPr lang="ru-RU" b="1" dirty="0" smtClean="0">
                <a:solidFill>
                  <a:srgbClr val="C00000"/>
                </a:solidFill>
              </a:rPr>
              <a:t>менеджеров  </a:t>
            </a:r>
            <a:r>
              <a:rPr lang="ru-RU" b="1" dirty="0">
                <a:solidFill>
                  <a:srgbClr val="C00000"/>
                </a:solidFill>
              </a:rPr>
              <a:t>более эффективным с помощью знаний о психологических особенностях человека, о различных проявлениях психики, ее функциональном, изменчивом характере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6038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110836"/>
            <a:ext cx="3932237" cy="15794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Психологизация менеджмента и управления людьми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277091"/>
            <a:ext cx="6759430" cy="5583959"/>
          </a:xfrm>
        </p:spPr>
        <p:txBody>
          <a:bodyPr>
            <a:normAutofit/>
          </a:bodyPr>
          <a:lstStyle/>
          <a:p>
            <a:r>
              <a:rPr lang="ru-RU" b="1" dirty="0"/>
              <a:t>Анализируя </a:t>
            </a:r>
            <a:r>
              <a:rPr lang="ru-RU" b="1" dirty="0" smtClean="0"/>
              <a:t>более, </a:t>
            </a:r>
            <a:r>
              <a:rPr lang="ru-RU" b="1" dirty="0"/>
              <a:t>чем столетнюю историю менеджмента, </a:t>
            </a:r>
            <a:r>
              <a:rPr lang="ru-RU" b="1" dirty="0" smtClean="0"/>
              <a:t>выделяют </a:t>
            </a:r>
            <a:r>
              <a:rPr lang="ru-RU" b="1" dirty="0"/>
              <a:t>три этапа его развития как науки: </a:t>
            </a:r>
            <a:r>
              <a:rPr lang="ru-RU" b="1" i="1" dirty="0">
                <a:solidFill>
                  <a:srgbClr val="0070C0"/>
                </a:solidFill>
              </a:rPr>
              <a:t>экономический, социальный </a:t>
            </a:r>
            <a:r>
              <a:rPr lang="ru-RU" b="1" dirty="0">
                <a:solidFill>
                  <a:srgbClr val="0070C0"/>
                </a:solidFill>
              </a:rPr>
              <a:t>и </a:t>
            </a:r>
            <a:r>
              <a:rPr lang="ru-RU" b="1" i="1" dirty="0">
                <a:solidFill>
                  <a:srgbClr val="0070C0"/>
                </a:solidFill>
              </a:rPr>
              <a:t>психологический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Эти </a:t>
            </a:r>
            <a:r>
              <a:rPr lang="ru-RU" b="1" dirty="0"/>
              <a:t>этапы отличаются друг от друга все большим увеличением роли психологии в </a:t>
            </a:r>
            <a:r>
              <a:rPr lang="ru-RU" b="1" dirty="0" smtClean="0"/>
              <a:t>понимании </a:t>
            </a:r>
            <a:r>
              <a:rPr lang="ru-RU" b="1" dirty="0"/>
              <a:t>сущности управления и повышении его </a:t>
            </a:r>
            <a:r>
              <a:rPr lang="ru-RU" b="1" dirty="0" smtClean="0"/>
              <a:t>эффективности.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6" y="1440874"/>
            <a:ext cx="5043055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424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551"/>
            <a:ext cx="10515600" cy="586641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На </a:t>
            </a:r>
            <a:r>
              <a:rPr lang="ru-RU" b="1" i="1" u="sng" dirty="0"/>
              <a:t>экономическом этапе </a:t>
            </a:r>
            <a:r>
              <a:rPr lang="ru-RU" b="1" dirty="0"/>
              <a:t>развития менеджмента (первая четверть ХХ века) главное внимание уделялось проблеме приспособления человека к орудиям </a:t>
            </a:r>
            <a:r>
              <a:rPr lang="ru-RU" b="1" dirty="0" smtClean="0"/>
              <a:t>производства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Человек </a:t>
            </a:r>
            <a:r>
              <a:rPr lang="ru-RU" b="1" dirty="0"/>
              <a:t>рассматривался как некая часть, которая с большей или </a:t>
            </a:r>
            <a:r>
              <a:rPr lang="ru-RU" b="1" dirty="0" smtClean="0"/>
              <a:t>меньшей </a:t>
            </a:r>
            <a:r>
              <a:rPr lang="ru-RU" b="1" dirty="0"/>
              <a:t>мерой эффективности выполняла общую управленческую задачу по обеспечению успешности деятельности. </a:t>
            </a:r>
            <a:endParaRPr lang="ru-RU" b="1" dirty="0" smtClean="0"/>
          </a:p>
          <a:p>
            <a:r>
              <a:rPr lang="ru-RU" b="1" dirty="0" smtClean="0"/>
              <a:t>Основоположники </a:t>
            </a:r>
            <a:r>
              <a:rPr lang="ru-RU" b="1" dirty="0"/>
              <a:t>научного менеджмента Ф. Тейлор (1856–1915), Г. </a:t>
            </a:r>
            <a:r>
              <a:rPr lang="ru-RU" b="1" dirty="0" err="1"/>
              <a:t>Эмерсон</a:t>
            </a:r>
            <a:r>
              <a:rPr lang="ru-RU" b="1" dirty="0"/>
              <a:t> (1853–1931), А. </a:t>
            </a:r>
            <a:r>
              <a:rPr lang="ru-RU" b="1" dirty="0" err="1"/>
              <a:t>Файоль</a:t>
            </a:r>
            <a:r>
              <a:rPr lang="ru-RU" b="1" dirty="0"/>
              <a:t> (1841–1925), разрабатывая свои принципы управления, решение многих </a:t>
            </a:r>
            <a:r>
              <a:rPr lang="ru-RU" b="1" dirty="0" smtClean="0"/>
              <a:t>проблем видели в </a:t>
            </a:r>
            <a:r>
              <a:rPr lang="ru-RU" b="1" dirty="0"/>
              <a:t>сфере психологии. </a:t>
            </a:r>
            <a:endParaRPr lang="ru-RU" b="1" dirty="0" smtClean="0"/>
          </a:p>
          <a:p>
            <a:r>
              <a:rPr lang="ru-RU" b="1" dirty="0" smtClean="0"/>
              <a:t>Например</a:t>
            </a:r>
            <a:r>
              <a:rPr lang="ru-RU" b="1" dirty="0"/>
              <a:t>, из четырнадцати принципов </a:t>
            </a:r>
            <a:r>
              <a:rPr lang="ru-RU" b="1" dirty="0" smtClean="0"/>
              <a:t>управления </a:t>
            </a:r>
            <a:r>
              <a:rPr lang="ru-RU" b="1" dirty="0"/>
              <a:t>А. </a:t>
            </a:r>
            <a:r>
              <a:rPr lang="ru-RU" b="1" dirty="0" err="1"/>
              <a:t>Файоля</a:t>
            </a:r>
            <a:r>
              <a:rPr lang="ru-RU" b="1" dirty="0"/>
              <a:t> пять имеют ярко выраженное психологическое наполнение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Не </a:t>
            </a:r>
            <a:r>
              <a:rPr lang="ru-RU" b="1" dirty="0"/>
              <a:t>случайно именно Ф. Тейлор ввел в широкий обиход понятие «человеческий фактор». </a:t>
            </a:r>
            <a:endParaRPr lang="ru-RU" b="1" dirty="0" smtClean="0"/>
          </a:p>
          <a:p>
            <a:r>
              <a:rPr lang="ru-RU" b="1" dirty="0" smtClean="0"/>
              <a:t>Вместе </a:t>
            </a:r>
            <a:r>
              <a:rPr lang="ru-RU" b="1" dirty="0"/>
              <a:t>с </a:t>
            </a:r>
            <a:r>
              <a:rPr lang="ru-RU" b="1" dirty="0" smtClean="0"/>
              <a:t>тем, </a:t>
            </a:r>
            <a:r>
              <a:rPr lang="ru-RU" b="1" dirty="0"/>
              <a:t>социальная природа </a:t>
            </a:r>
            <a:r>
              <a:rPr lang="ru-RU" b="1" dirty="0" smtClean="0"/>
              <a:t>личности </a:t>
            </a:r>
            <a:r>
              <a:rPr lang="ru-RU" b="1" dirty="0"/>
              <a:t>представителями экономического </a:t>
            </a:r>
            <a:r>
              <a:rPr lang="ru-RU" b="1" dirty="0" smtClean="0"/>
              <a:t>направления </a:t>
            </a:r>
            <a:r>
              <a:rPr lang="ru-RU" b="1" dirty="0"/>
              <a:t>не всегда принималась во внимание.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366627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3079"/>
            <a:ext cx="10515600" cy="569388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На </a:t>
            </a:r>
            <a:r>
              <a:rPr lang="ru-RU" b="1" i="1" u="sng" dirty="0"/>
              <a:t>социальном этапе </a:t>
            </a:r>
            <a:r>
              <a:rPr lang="ru-RU" b="1" dirty="0"/>
              <a:t>(конец </a:t>
            </a:r>
            <a:r>
              <a:rPr lang="ru-RU" b="1" dirty="0" smtClean="0"/>
              <a:t>30-х, начало 40-х  </a:t>
            </a:r>
            <a:r>
              <a:rPr lang="ru-RU" b="1" dirty="0"/>
              <a:t>ХХ </a:t>
            </a:r>
            <a:r>
              <a:rPr lang="ru-RU" b="1" dirty="0" smtClean="0"/>
              <a:t>в) формируется </a:t>
            </a:r>
            <a:r>
              <a:rPr lang="ru-RU" b="1" dirty="0"/>
              <a:t>новая школа человеческих отношений, которая рассматривает человека как существо </a:t>
            </a:r>
            <a:r>
              <a:rPr lang="ru-RU" b="1" dirty="0" smtClean="0"/>
              <a:t>социальное, т.к. до этого</a:t>
            </a:r>
            <a:r>
              <a:rPr lang="ru-RU" b="1" dirty="0"/>
              <a:t> </a:t>
            </a:r>
            <a:r>
              <a:rPr lang="ru-RU" b="1" dirty="0" smtClean="0"/>
              <a:t>социальные </a:t>
            </a:r>
            <a:r>
              <a:rPr lang="ru-RU" b="1" dirty="0"/>
              <a:t>аспекты управления находились в тени экономических </a:t>
            </a:r>
            <a:r>
              <a:rPr lang="ru-RU" b="1" dirty="0" smtClean="0"/>
              <a:t>приоритетов.</a:t>
            </a:r>
          </a:p>
          <a:p>
            <a:r>
              <a:rPr lang="ru-RU" b="1" dirty="0" smtClean="0"/>
              <a:t>У </a:t>
            </a:r>
            <a:r>
              <a:rPr lang="ru-RU" b="1" dirty="0"/>
              <a:t>ее истоков стоял Г. </a:t>
            </a:r>
            <a:r>
              <a:rPr lang="ru-RU" b="1" dirty="0" err="1"/>
              <a:t>Мюнстерберг</a:t>
            </a:r>
            <a:r>
              <a:rPr lang="ru-RU" b="1" dirty="0"/>
              <a:t> (1863–1916), который высоко оценивал вклад Ф. Тейлора в </a:t>
            </a:r>
            <a:r>
              <a:rPr lang="ru-RU" b="1" dirty="0" smtClean="0"/>
              <a:t>менеджмент</a:t>
            </a:r>
            <a:r>
              <a:rPr lang="ru-RU" b="1" dirty="0"/>
              <a:t>, </a:t>
            </a:r>
            <a:r>
              <a:rPr lang="ru-RU" b="1" dirty="0" smtClean="0"/>
              <a:t>однако он считал, </a:t>
            </a:r>
            <a:r>
              <a:rPr lang="ru-RU" b="1" dirty="0"/>
              <a:t>что научный менеджмент базировался на довольно шаткой почве из-за недостатка интеллектуальных обоснований и психологических экспериментов.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добился встречи с президентом США и его окружением с целью убедить их в необходимости создания правительственного бюро для проведения </a:t>
            </a:r>
            <a:r>
              <a:rPr lang="ru-RU" b="1" dirty="0" smtClean="0"/>
              <a:t>научных </a:t>
            </a:r>
            <a:r>
              <a:rPr lang="ru-RU" b="1" dirty="0"/>
              <a:t>исследований и применения психологии для разрешения производственных </a:t>
            </a:r>
            <a:r>
              <a:rPr lang="ru-RU" b="1" dirty="0" smtClean="0"/>
              <a:t>проблем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Признанный </a:t>
            </a:r>
            <a:r>
              <a:rPr lang="ru-RU" b="1" dirty="0"/>
              <a:t>лидер экспериментальной психологии Г. </a:t>
            </a:r>
            <a:r>
              <a:rPr lang="ru-RU" b="1" dirty="0" err="1"/>
              <a:t>Мюнстерберг</a:t>
            </a:r>
            <a:r>
              <a:rPr lang="ru-RU" b="1" dirty="0"/>
              <a:t> исследовал поведение людей во всех сферах человеческой деятельности: </a:t>
            </a:r>
            <a:r>
              <a:rPr lang="ru-RU" b="1" dirty="0" smtClean="0"/>
              <a:t>на </a:t>
            </a:r>
            <a:r>
              <a:rPr lang="ru-RU" b="1" dirty="0"/>
              <a:t>производстве, </a:t>
            </a:r>
            <a:r>
              <a:rPr lang="ru-RU" b="1" dirty="0" smtClean="0"/>
              <a:t>образовании</a:t>
            </a:r>
            <a:r>
              <a:rPr lang="ru-RU" b="1" dirty="0"/>
              <a:t>, при раскрытии преступлений и в воспитании. </a:t>
            </a:r>
            <a:endParaRPr lang="ru-RU" b="1" dirty="0" smtClean="0"/>
          </a:p>
          <a:p>
            <a:r>
              <a:rPr lang="ru-RU" b="1" dirty="0" smtClean="0"/>
              <a:t>Его </a:t>
            </a:r>
            <a:r>
              <a:rPr lang="ru-RU" b="1" dirty="0"/>
              <a:t>можно по праву считать </a:t>
            </a:r>
            <a:r>
              <a:rPr lang="ru-RU" b="1" dirty="0" smtClean="0"/>
              <a:t>автором </a:t>
            </a:r>
            <a:r>
              <a:rPr lang="ru-RU" b="1" dirty="0"/>
              <a:t>известного лозунга «На каждом рабочем месте должен стоять человек, наиболее для этого пригодный</a:t>
            </a:r>
            <a:r>
              <a:rPr lang="ru-RU" b="1" dirty="0" smtClean="0"/>
              <a:t>».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Особенно значителен его вклад в такое направление </a:t>
            </a:r>
            <a:r>
              <a:rPr lang="ru-RU" b="1" dirty="0" smtClean="0"/>
              <a:t>зарождающейся </a:t>
            </a:r>
            <a:r>
              <a:rPr lang="ru-RU" b="1" dirty="0"/>
              <a:t>психологии менеджмента, как выбор профессии и профессиональный отбор.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059187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332" y="94891"/>
            <a:ext cx="10515600" cy="6176963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Начало </a:t>
            </a:r>
            <a:r>
              <a:rPr lang="ru-RU" b="1" i="1" u="sng" dirty="0"/>
              <a:t>психологического этапа </a:t>
            </a:r>
            <a:r>
              <a:rPr lang="ru-RU" b="1" dirty="0"/>
              <a:t>развития менеджмента (50-е годы ХХ века) </a:t>
            </a:r>
            <a:r>
              <a:rPr lang="ru-RU" b="1" dirty="0" smtClean="0"/>
              <a:t>связано с именем  одного из основоположников гуманистической психологии - А</a:t>
            </a:r>
            <a:r>
              <a:rPr lang="ru-RU" b="1" dirty="0"/>
              <a:t>. </a:t>
            </a:r>
            <a:r>
              <a:rPr lang="ru-RU" b="1" dirty="0" err="1"/>
              <a:t>Маслоу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Самая </a:t>
            </a:r>
            <a:r>
              <a:rPr lang="ru-RU" b="1" dirty="0"/>
              <a:t>известная </a:t>
            </a:r>
            <a:r>
              <a:rPr lang="ru-RU" b="1" dirty="0" smtClean="0"/>
              <a:t>в </a:t>
            </a:r>
            <a:r>
              <a:rPr lang="ru-RU" b="1" dirty="0"/>
              <a:t>теории </a:t>
            </a:r>
            <a:r>
              <a:rPr lang="ru-RU" b="1" dirty="0" smtClean="0"/>
              <a:t>потребностей </a:t>
            </a:r>
            <a:r>
              <a:rPr lang="ru-RU" b="1" dirty="0"/>
              <a:t>— пирамида А. </a:t>
            </a:r>
            <a:r>
              <a:rPr lang="ru-RU" b="1" dirty="0" err="1"/>
              <a:t>Маслоу</a:t>
            </a:r>
            <a:r>
              <a:rPr lang="ru-RU" b="1" dirty="0"/>
              <a:t>, в которой автор сделал акцент не на внешних по </a:t>
            </a:r>
            <a:r>
              <a:rPr lang="ru-RU" b="1" dirty="0" smtClean="0"/>
              <a:t>отношению </a:t>
            </a:r>
            <a:r>
              <a:rPr lang="ru-RU" b="1" dirty="0"/>
              <a:t>к человеку факторах успешности деятельности организации — </a:t>
            </a:r>
            <a:r>
              <a:rPr lang="ru-RU" b="1" dirty="0" smtClean="0"/>
              <a:t> </a:t>
            </a:r>
            <a:r>
              <a:rPr lang="ru-RU" b="1" dirty="0"/>
              <a:t>как </a:t>
            </a:r>
            <a:r>
              <a:rPr lang="ru-RU" b="1" dirty="0" smtClean="0"/>
              <a:t>повышение </a:t>
            </a:r>
            <a:r>
              <a:rPr lang="ru-RU" b="1" dirty="0"/>
              <a:t>производительности труда, </a:t>
            </a:r>
            <a:r>
              <a:rPr lang="ru-RU" b="1" dirty="0" smtClean="0"/>
              <a:t>а на </a:t>
            </a:r>
            <a:r>
              <a:rPr lang="ru-RU" b="1" dirty="0"/>
              <a:t>реализации его потребностей к самоуважению и </a:t>
            </a:r>
            <a:r>
              <a:rPr lang="ru-RU" b="1" dirty="0" err="1"/>
              <a:t>самоактуализации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Человеческие потребности </a:t>
            </a:r>
            <a:r>
              <a:rPr lang="ru-RU" b="1" dirty="0" smtClean="0"/>
              <a:t>различны </a:t>
            </a:r>
            <a:r>
              <a:rPr lang="ru-RU" b="1" dirty="0"/>
              <a:t>по своему характеру и имеют особую иерархию или порядок </a:t>
            </a:r>
            <a:r>
              <a:rPr lang="ru-RU" b="1" dirty="0" err="1"/>
              <a:t>самоактуализации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рамках предложенной А. </a:t>
            </a:r>
            <a:r>
              <a:rPr lang="ru-RU" b="1" dirty="0" err="1"/>
              <a:t>Маслоу</a:t>
            </a:r>
            <a:r>
              <a:rPr lang="ru-RU" b="1" dirty="0"/>
              <a:t> парадигмы (содержательные теории мотивации) </a:t>
            </a:r>
            <a:r>
              <a:rPr lang="ru-RU" b="1" dirty="0" smtClean="0"/>
              <a:t>работали </a:t>
            </a:r>
            <a:r>
              <a:rPr lang="ru-RU" b="1" dirty="0"/>
              <a:t>Д. </a:t>
            </a:r>
            <a:r>
              <a:rPr lang="ru-RU" b="1" dirty="0" err="1"/>
              <a:t>Макклеланд</a:t>
            </a:r>
            <a:r>
              <a:rPr lang="ru-RU" b="1" dirty="0"/>
              <a:t> (потребности власти, успеха и причастности) и Ф. </a:t>
            </a:r>
            <a:r>
              <a:rPr lang="ru-RU" b="1" dirty="0" err="1"/>
              <a:t>Герцберг</a:t>
            </a:r>
            <a:r>
              <a:rPr lang="ru-RU" b="1" dirty="0"/>
              <a:t> (теория двух факторов: </a:t>
            </a:r>
            <a:r>
              <a:rPr lang="ru-RU" b="1" dirty="0" err="1"/>
              <a:t>фрустраторы</a:t>
            </a:r>
            <a:r>
              <a:rPr lang="ru-RU" b="1" dirty="0"/>
              <a:t> и </a:t>
            </a:r>
            <a:r>
              <a:rPr lang="ru-RU" b="1" dirty="0" err="1"/>
              <a:t>мотиваторы</a:t>
            </a:r>
            <a:r>
              <a:rPr lang="ru-RU" b="1" dirty="0"/>
              <a:t>). </a:t>
            </a:r>
            <a:endParaRPr lang="ru-RU" b="1" dirty="0" smtClean="0"/>
          </a:p>
          <a:p>
            <a:r>
              <a:rPr lang="ru-RU" b="1" dirty="0" smtClean="0"/>
              <a:t>Д</a:t>
            </a:r>
            <a:r>
              <a:rPr lang="ru-RU" b="1" dirty="0"/>
              <a:t>. </a:t>
            </a:r>
            <a:r>
              <a:rPr lang="ru-RU" b="1" dirty="0" err="1"/>
              <a:t>Макгрегор</a:t>
            </a:r>
            <a:r>
              <a:rPr lang="ru-RU" b="1" dirty="0"/>
              <a:t> в свою очередь </a:t>
            </a:r>
            <a:r>
              <a:rPr lang="ru-RU" b="1" dirty="0" smtClean="0"/>
              <a:t>открыл</a:t>
            </a:r>
            <a:r>
              <a:rPr lang="ru-RU" b="1" dirty="0"/>
              <a:t>, что модели «человеческих отношений» неадекватны реальной организационной жизни и что понимание природы человека и поведения человека очень важны при </a:t>
            </a:r>
            <a:r>
              <a:rPr lang="ru-RU" b="1" dirty="0" smtClean="0"/>
              <a:t>выборе </a:t>
            </a:r>
            <a:r>
              <a:rPr lang="ru-RU" b="1" dirty="0"/>
              <a:t>стиля действий менеджера. </a:t>
            </a:r>
            <a:endParaRPr lang="ru-RU" b="1" dirty="0" smtClean="0"/>
          </a:p>
          <a:p>
            <a:r>
              <a:rPr lang="ru-RU" b="1" dirty="0" smtClean="0"/>
              <a:t>В</a:t>
            </a:r>
            <a:r>
              <a:rPr lang="ru-RU" b="1" dirty="0"/>
              <a:t>. </a:t>
            </a:r>
            <a:r>
              <a:rPr lang="ru-RU" b="1" dirty="0" err="1"/>
              <a:t>Врум</a:t>
            </a:r>
            <a:r>
              <a:rPr lang="ru-RU" b="1" dirty="0"/>
              <a:t>, С. Адамс, Л. Портер и Э. </a:t>
            </a:r>
            <a:r>
              <a:rPr lang="ru-RU" b="1" dirty="0" err="1"/>
              <a:t>Лаулер</a:t>
            </a:r>
            <a:r>
              <a:rPr lang="ru-RU" b="1" dirty="0"/>
              <a:t> параллельно разрабатывали теории мотивации, которые были объединены приверженностью к </a:t>
            </a:r>
            <a:r>
              <a:rPr lang="ru-RU" b="1" dirty="0" smtClean="0"/>
              <a:t>процессу</a:t>
            </a:r>
            <a:r>
              <a:rPr lang="ru-RU" b="1" dirty="0"/>
              <a:t>. В результате возникли теории ожиданий, справедливости (равенства) и др. </a:t>
            </a:r>
          </a:p>
        </p:txBody>
      </p:sp>
    </p:spTree>
    <p:extLst>
      <p:ext uri="{BB962C8B-B14F-4D97-AF65-F5344CB8AC3E}">
        <p14:creationId xmlns:p14="http://schemas.microsoft.com/office/powerpoint/2010/main" val="11370332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3630"/>
            <a:ext cx="10515600" cy="538333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В настоящее время при описании профессионально </a:t>
            </a:r>
            <a:r>
              <a:rPr lang="ru-RU" b="1" dirty="0" smtClean="0"/>
              <a:t>-значимых </a:t>
            </a:r>
            <a:r>
              <a:rPr lang="ru-RU" b="1" dirty="0"/>
              <a:t>качеств </a:t>
            </a:r>
            <a:r>
              <a:rPr lang="ru-RU" b="1" dirty="0" smtClean="0"/>
              <a:t>успешного </a:t>
            </a:r>
            <a:r>
              <a:rPr lang="ru-RU" b="1" dirty="0"/>
              <a:t>руководителя </a:t>
            </a:r>
            <a:r>
              <a:rPr lang="ru-RU" b="1" dirty="0" smtClean="0"/>
              <a:t>– приоритет отдается </a:t>
            </a:r>
            <a:r>
              <a:rPr lang="ru-RU" b="1" dirty="0"/>
              <a:t>тем, которые связаны с его умением общаться с людьми и управлять ими, а также владением методами управления. </a:t>
            </a:r>
            <a:endParaRPr lang="ru-RU" b="1" dirty="0" smtClean="0"/>
          </a:p>
          <a:p>
            <a:r>
              <a:rPr lang="ru-RU" b="1" dirty="0" smtClean="0"/>
              <a:t>Работа </a:t>
            </a:r>
            <a:r>
              <a:rPr lang="ru-RU" b="1" dirty="0"/>
              <a:t>современного руководителя немыслима без коммуникации, межличностного общения, умения лично воздействовать на людей, грамотно определять проблемы, принимать решения, управлять временем, выстраивать приоритеты в делах и т. д. </a:t>
            </a:r>
            <a:endParaRPr lang="ru-RU" b="1" dirty="0" smtClean="0"/>
          </a:p>
          <a:p>
            <a:r>
              <a:rPr lang="ru-RU" b="1" dirty="0" smtClean="0"/>
              <a:t>Таким </a:t>
            </a:r>
            <a:r>
              <a:rPr lang="ru-RU" b="1" dirty="0"/>
              <a:t>образом, сегодня можно с уверенностью говорить о продолжении </a:t>
            </a:r>
            <a:r>
              <a:rPr lang="ru-RU" b="1" dirty="0" smtClean="0"/>
              <a:t>психологического </a:t>
            </a:r>
            <a:r>
              <a:rPr lang="ru-RU" b="1" dirty="0"/>
              <a:t>этапа развития менеджмента и об очевидном синтезе большинства </a:t>
            </a:r>
            <a:r>
              <a:rPr lang="ru-RU" b="1" dirty="0" smtClean="0"/>
              <a:t>вышеописанных </a:t>
            </a:r>
            <a:r>
              <a:rPr lang="ru-RU" b="1" dirty="0"/>
              <a:t>идей в рамках новой междисциплинарной науки — психологии управления. </a:t>
            </a:r>
          </a:p>
        </p:txBody>
      </p:sp>
    </p:spTree>
    <p:extLst>
      <p:ext uri="{BB962C8B-B14F-4D97-AF65-F5344CB8AC3E}">
        <p14:creationId xmlns:p14="http://schemas.microsoft.com/office/powerpoint/2010/main" val="2093955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4000"/>
            <a:ext cx="10515600" cy="6441440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Основными </a:t>
            </a:r>
            <a:r>
              <a:rPr lang="ru-RU" b="1" u="sng" dirty="0"/>
              <a:t>тенденциями развития науки управления в современных условиях являются </a:t>
            </a:r>
            <a:r>
              <a:rPr lang="ru-RU" b="1" u="sng" dirty="0" smtClean="0"/>
              <a:t>:</a:t>
            </a:r>
            <a:endParaRPr lang="ru-RU" b="1" u="sng" dirty="0"/>
          </a:p>
          <a:p>
            <a:r>
              <a:rPr lang="ru-RU" b="1" dirty="0"/>
              <a:t>1) </a:t>
            </a:r>
            <a:r>
              <a:rPr lang="ru-RU" b="1" i="1" dirty="0"/>
              <a:t>профессионализация науки управления</a:t>
            </a:r>
            <a:r>
              <a:rPr lang="ru-RU" b="1" dirty="0"/>
              <a:t>: издаются научные и практически-ориентированные работы по управлению, реализуются программы обучения менеджменту, обобщается международный управленческий опыт, проводятся конференции и семинары, в результате чего научные идеи осваиваются управленцами;</a:t>
            </a:r>
          </a:p>
          <a:p>
            <a:r>
              <a:rPr lang="ru-RU" b="1" dirty="0"/>
              <a:t>2) </a:t>
            </a:r>
            <a:r>
              <a:rPr lang="ru-RU" b="1" i="1" dirty="0"/>
              <a:t>практическая направленность развития науки управления</a:t>
            </a:r>
            <a:r>
              <a:rPr lang="ru-RU" b="1" dirty="0"/>
              <a:t>, в результате которой научные идеи в области менеджмента все чаще опираются на жизненную мудрость, здравый смысл и получают практическое преломление в управленческих процессах;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257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5600"/>
            <a:ext cx="10515600" cy="5821363"/>
          </a:xfrm>
        </p:spPr>
        <p:txBody>
          <a:bodyPr>
            <a:normAutofit/>
          </a:bodyPr>
          <a:lstStyle/>
          <a:p>
            <a:r>
              <a:rPr lang="ru-RU" b="1" dirty="0"/>
              <a:t>3) </a:t>
            </a:r>
            <a:r>
              <a:rPr lang="ru-RU" b="1" i="1" dirty="0"/>
              <a:t>ориентация на количественное увеличение и усиление дифференциации управленческого труда</a:t>
            </a:r>
            <a:r>
              <a:rPr lang="ru-RU" b="1" dirty="0"/>
              <a:t>: например, доля управленцев в общей численности занятых в обрабатывающих промышленности США повысилась с 15% (50-е годы) до 30% (80-е годы), а в некоторых фирмах до 70-80</a:t>
            </a:r>
            <a:r>
              <a:rPr lang="ru-RU" b="1" dirty="0" smtClean="0"/>
              <a:t>%;</a:t>
            </a:r>
          </a:p>
          <a:p>
            <a:r>
              <a:rPr lang="ru-RU" b="1" dirty="0"/>
              <a:t>4) </a:t>
            </a:r>
            <a:r>
              <a:rPr lang="ru-RU" b="1" i="1" dirty="0"/>
              <a:t>усиление технической оснащенности и технологическое усложнение управленческого труда:</a:t>
            </a:r>
            <a:r>
              <a:rPr lang="ru-RU" b="1" dirty="0"/>
              <a:t> с одной стороны, развитие информационных технологий упростило и сделало более оперативным управленческую деятельность, а с другой – усложнило ее, потребовав освоения новой техники и быстроты принятия управленческих решений;</a:t>
            </a:r>
          </a:p>
        </p:txBody>
      </p:sp>
    </p:spTree>
    <p:extLst>
      <p:ext uri="{BB962C8B-B14F-4D97-AF65-F5344CB8AC3E}">
        <p14:creationId xmlns:p14="http://schemas.microsoft.com/office/powerpoint/2010/main" val="259924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sz="3200" b="1" dirty="0" smtClean="0"/>
              <a:t>Понятие  управления.</a:t>
            </a:r>
          </a:p>
          <a:p>
            <a:pPr marL="514350" indent="-514350">
              <a:buAutoNum type="arabicPeriod"/>
            </a:pPr>
            <a:r>
              <a:rPr lang="ru-RU" sz="3200" b="1" dirty="0" smtClean="0"/>
              <a:t>Цели</a:t>
            </a:r>
            <a:r>
              <a:rPr lang="ru-RU" sz="3200" b="1" dirty="0"/>
              <a:t>, </a:t>
            </a:r>
            <a:r>
              <a:rPr lang="ru-RU" sz="3200" b="1" dirty="0" smtClean="0"/>
              <a:t>объект, предмет, задачи </a:t>
            </a:r>
            <a:r>
              <a:rPr lang="ru-RU" sz="3200" b="1" dirty="0"/>
              <a:t>науки </a:t>
            </a:r>
            <a:r>
              <a:rPr lang="ru-RU" sz="3200" b="1" dirty="0" smtClean="0"/>
              <a:t>управления, </a:t>
            </a:r>
            <a:r>
              <a:rPr lang="ru-RU" sz="3200" b="1" dirty="0"/>
              <a:t>специфика психологии управления. </a:t>
            </a:r>
            <a:endParaRPr lang="ru-RU" sz="3200" b="1" dirty="0" smtClean="0"/>
          </a:p>
          <a:p>
            <a:pPr marL="514350" indent="-514350">
              <a:buAutoNum type="arabicPeriod"/>
            </a:pPr>
            <a:r>
              <a:rPr lang="ru-RU" sz="3200" b="1" dirty="0" smtClean="0"/>
              <a:t>Связь психологии управления с  </a:t>
            </a:r>
            <a:r>
              <a:rPr lang="ru-RU" sz="3200" b="1" dirty="0"/>
              <a:t>другими науками</a:t>
            </a:r>
            <a:r>
              <a:rPr lang="ru-RU" sz="3200" b="1" dirty="0" smtClean="0"/>
              <a:t>.</a:t>
            </a:r>
          </a:p>
          <a:p>
            <a:pPr marL="514350" indent="-514350">
              <a:buAutoNum type="arabicPeriod"/>
            </a:pPr>
            <a:r>
              <a:rPr lang="ru-RU" sz="3200" b="1" dirty="0"/>
              <a:t>Психологизация менеджмента и управления </a:t>
            </a:r>
            <a:r>
              <a:rPr lang="ru-RU" sz="3200" b="1" dirty="0" smtClean="0"/>
              <a:t>людьми.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3200" b="1" dirty="0" smtClean="0"/>
              <a:t> Основные тенденции </a:t>
            </a:r>
            <a:r>
              <a:rPr lang="ru-RU" sz="3200" b="1" dirty="0"/>
              <a:t>развития науки </a:t>
            </a:r>
            <a:r>
              <a:rPr lang="ru-RU" sz="3200" b="1" dirty="0" smtClean="0"/>
              <a:t>управления.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487055"/>
            <a:ext cx="5622636" cy="4913745"/>
          </a:xfrm>
        </p:spPr>
      </p:pic>
    </p:spTree>
    <p:extLst>
      <p:ext uri="{BB962C8B-B14F-4D97-AF65-F5344CB8AC3E}">
        <p14:creationId xmlns:p14="http://schemas.microsoft.com/office/powerpoint/2010/main" val="1257596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631952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5) </a:t>
            </a:r>
            <a:r>
              <a:rPr lang="ru-RU" b="1" i="1" dirty="0"/>
              <a:t>ориентация на Человека как наивысшую ценность процесса управления, </a:t>
            </a:r>
            <a:r>
              <a:rPr lang="ru-RU" b="1" dirty="0"/>
              <a:t>благодаря </a:t>
            </a:r>
            <a:r>
              <a:rPr lang="ru-RU" b="1" dirty="0" smtClean="0"/>
              <a:t>чему, </a:t>
            </a:r>
            <a:r>
              <a:rPr lang="ru-RU" b="1" dirty="0"/>
              <a:t>основной управленческой задачей становится максимальная реализация способностей работника в трудовой деятельности, побуждающая человека содействовать процветанию своей организации</a:t>
            </a:r>
            <a:r>
              <a:rPr lang="ru-RU" b="1" dirty="0" smtClean="0"/>
              <a:t>;</a:t>
            </a:r>
          </a:p>
          <a:p>
            <a:r>
              <a:rPr lang="ru-RU" b="1" dirty="0"/>
              <a:t>6) </a:t>
            </a:r>
            <a:r>
              <a:rPr lang="ru-RU" b="1" i="1" dirty="0"/>
              <a:t>демократизация процесса управления</a:t>
            </a:r>
            <a:r>
              <a:rPr lang="ru-RU" b="1" dirty="0"/>
              <a:t> путем привлечение персонала к выполнению управленческих функций (</a:t>
            </a:r>
            <a:r>
              <a:rPr lang="ru-RU" b="1" dirty="0" err="1"/>
              <a:t>партисипативное</a:t>
            </a:r>
            <a:r>
              <a:rPr lang="ru-RU" b="1" dirty="0"/>
              <a:t> управление);</a:t>
            </a:r>
          </a:p>
          <a:p>
            <a:r>
              <a:rPr lang="ru-RU" b="1" dirty="0"/>
              <a:t>7) </a:t>
            </a:r>
            <a:r>
              <a:rPr lang="ru-RU" b="1" i="1" dirty="0" smtClean="0"/>
              <a:t>кросс-культурный </a:t>
            </a:r>
            <a:r>
              <a:rPr lang="ru-RU" b="1" i="1" dirty="0"/>
              <a:t>перенос принципов и форм управления</a:t>
            </a:r>
            <a:r>
              <a:rPr lang="ru-RU" b="1" dirty="0"/>
              <a:t> в результате интернационализации бизнеса, </a:t>
            </a:r>
            <a:r>
              <a:rPr lang="ru-RU" b="1" i="1" dirty="0"/>
              <a:t>учет национального менталитета в процессе управления. </a:t>
            </a:r>
            <a:endParaRPr lang="ru-RU" b="1" i="1" dirty="0" smtClean="0"/>
          </a:p>
          <a:p>
            <a:r>
              <a:rPr lang="ru-RU" b="1" dirty="0" smtClean="0"/>
              <a:t>Управленцы </a:t>
            </a:r>
            <a:r>
              <a:rPr lang="ru-RU" b="1" dirty="0"/>
              <a:t>разных стран обмениваются современными управленческими идеями, наиболее продуктивными методами руководства и формами управления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При этом важно избежать двух крайностей: а) абсолютизации, слепого переноса и некритического приспособления управленческих идей других стран; б) замыкания в рамках национально-этнического подхода к решению актуальных управленческих проблем, абсолютизации преимуществ собственного менталитета.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53527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Таким образом, современная наука управления все более </a:t>
            </a:r>
            <a:r>
              <a:rPr lang="ru-RU" b="1" dirty="0" err="1"/>
              <a:t>психологизируется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качестве решающих условий для повышения эффективности деятельности любой организации рассматриваются такие психологические проблемы, как: </a:t>
            </a:r>
            <a:endParaRPr lang="ru-RU" b="1" dirty="0" smtClean="0"/>
          </a:p>
          <a:p>
            <a:r>
              <a:rPr lang="ru-RU" b="1" dirty="0" smtClean="0"/>
              <a:t>а</a:t>
            </a:r>
            <a:r>
              <a:rPr lang="ru-RU" b="1" dirty="0"/>
              <a:t>) поиск путей активизации человеческого фактора внутри организации; </a:t>
            </a:r>
            <a:endParaRPr lang="ru-RU" b="1" dirty="0" smtClean="0"/>
          </a:p>
          <a:p>
            <a:r>
              <a:rPr lang="ru-RU" b="1" dirty="0" smtClean="0"/>
              <a:t>б</a:t>
            </a:r>
            <a:r>
              <a:rPr lang="ru-RU" b="1" dirty="0"/>
              <a:t>) учет социально-психологических особенностей персонала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2" descr="hr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85" y="355600"/>
            <a:ext cx="4343400" cy="615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46741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08885197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024"/>
            <a:ext cx="10515600" cy="652812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Управление является древнейшей областью человеческой </a:t>
            </a:r>
            <a:r>
              <a:rPr lang="ru-RU" b="1" dirty="0" smtClean="0"/>
              <a:t>деятельности.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Оно существует столько, сколько люди живут и трудятся сообществами. </a:t>
            </a:r>
            <a:endParaRPr lang="ru-RU" b="1" dirty="0" smtClean="0"/>
          </a:p>
          <a:p>
            <a:r>
              <a:rPr lang="ru-RU" b="1" dirty="0" smtClean="0"/>
              <a:t>Только, </a:t>
            </a:r>
            <a:r>
              <a:rPr lang="ru-RU" b="1" dirty="0"/>
              <a:t>благодаря скоординированным </a:t>
            </a:r>
            <a:r>
              <a:rPr lang="ru-RU" b="1" dirty="0" smtClean="0"/>
              <a:t>действиям, человек смог </a:t>
            </a:r>
            <a:r>
              <a:rPr lang="ru-RU" b="1" dirty="0"/>
              <a:t>развиваться и создавать огромные материальные и социальные ценности.</a:t>
            </a:r>
          </a:p>
          <a:p>
            <a:r>
              <a:rPr lang="ru-RU" b="1" dirty="0"/>
              <a:t>До начала </a:t>
            </a:r>
            <a:r>
              <a:rPr lang="en-US" b="1" dirty="0"/>
              <a:t>XX </a:t>
            </a:r>
            <a:r>
              <a:rPr lang="ru-RU" b="1" dirty="0"/>
              <a:t>века управление не </a:t>
            </a:r>
            <a:r>
              <a:rPr lang="ru-RU" b="1" dirty="0" smtClean="0"/>
              <a:t>было </a:t>
            </a:r>
            <a:r>
              <a:rPr lang="ru-RU" b="1" dirty="0"/>
              <a:t>самостоятельной областью научного </a:t>
            </a:r>
            <a:r>
              <a:rPr lang="ru-RU" b="1" dirty="0" smtClean="0"/>
              <a:t>исследования.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Однако с появлением книги </a:t>
            </a:r>
            <a:r>
              <a:rPr lang="ru-RU" b="1" i="1" dirty="0"/>
              <a:t>Фредерика </a:t>
            </a:r>
            <a:r>
              <a:rPr lang="ru-RU" b="1" i="1" dirty="0" smtClean="0"/>
              <a:t>Тейлора </a:t>
            </a:r>
            <a:r>
              <a:rPr lang="ru-RU" b="1" dirty="0"/>
              <a:t>"Менеджмент" или "Управление фабрикой" (1911 г ) были выделены основные принципы управленческого </a:t>
            </a:r>
            <a:r>
              <a:rPr lang="ru-RU" b="1" dirty="0" smtClean="0"/>
              <a:t>труда. </a:t>
            </a:r>
            <a:endParaRPr lang="ru-RU" b="1" dirty="0"/>
          </a:p>
          <a:p>
            <a:r>
              <a:rPr lang="ru-RU" b="1" dirty="0"/>
              <a:t>В 20-е </a:t>
            </a:r>
            <a:r>
              <a:rPr lang="ru-RU" b="1" dirty="0" smtClean="0"/>
              <a:t>годы французский </a:t>
            </a:r>
            <a:r>
              <a:rPr lang="ru-RU" b="1" dirty="0"/>
              <a:t>инженер, управляющий гигантской добывающей и металлургической компании </a:t>
            </a:r>
            <a:r>
              <a:rPr lang="ru-RU" b="1" i="1" dirty="0"/>
              <a:t>Анри </a:t>
            </a:r>
            <a:r>
              <a:rPr lang="ru-RU" b="1" i="1" dirty="0" err="1"/>
              <a:t>Файоль</a:t>
            </a:r>
            <a:r>
              <a:rPr lang="ru-RU" b="1" i="1" dirty="0"/>
              <a:t> </a:t>
            </a:r>
            <a:r>
              <a:rPr lang="ru-RU" b="1" dirty="0"/>
              <a:t>предложил последовательную систему принципов </a:t>
            </a:r>
            <a:r>
              <a:rPr lang="ru-RU" b="1" dirty="0" smtClean="0"/>
              <a:t>менеджмента</a:t>
            </a:r>
          </a:p>
          <a:p>
            <a:r>
              <a:rPr lang="ru-RU" b="1" dirty="0" smtClean="0"/>
              <a:t>Поэтому его по праву </a:t>
            </a:r>
            <a:r>
              <a:rPr lang="ru-RU" b="1" dirty="0"/>
              <a:t>считают основателем науки "</a:t>
            </a:r>
            <a:r>
              <a:rPr lang="ru-RU" b="1" dirty="0" smtClean="0"/>
              <a:t>менеджмент», а его книга "</a:t>
            </a:r>
            <a:r>
              <a:rPr lang="ru-RU" b="1" dirty="0"/>
              <a:t>Основы менеджмента", опубликованная в 20-х </a:t>
            </a:r>
            <a:r>
              <a:rPr lang="ru-RU" b="1" dirty="0" err="1"/>
              <a:t>гг</a:t>
            </a:r>
            <a:r>
              <a:rPr lang="ru-RU" b="1" dirty="0"/>
              <a:t> , стала </a:t>
            </a:r>
            <a:r>
              <a:rPr lang="ru-RU" b="1" dirty="0" smtClean="0"/>
              <a:t>классической.</a:t>
            </a:r>
            <a:endParaRPr lang="ru-RU" b="1" dirty="0"/>
          </a:p>
          <a:p>
            <a:r>
              <a:rPr lang="ru-RU" b="1" dirty="0"/>
              <a:t>Благодаря А </a:t>
            </a:r>
            <a:r>
              <a:rPr lang="ru-RU" b="1" dirty="0" err="1" smtClean="0"/>
              <a:t>Файолю</a:t>
            </a:r>
            <a:r>
              <a:rPr lang="ru-RU" b="1" dirty="0" smtClean="0"/>
              <a:t>, </a:t>
            </a:r>
            <a:r>
              <a:rPr lang="ru-RU" b="1" dirty="0"/>
              <a:t>управление </a:t>
            </a:r>
            <a:r>
              <a:rPr lang="ru-RU" b="1" dirty="0" smtClean="0"/>
              <a:t>превратилось в особую специфическую деятельность.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этой связи возникла особая </a:t>
            </a:r>
            <a:r>
              <a:rPr lang="ru-RU" b="1" i="1" dirty="0"/>
              <a:t>прикладная междисциплинарная наука — "психология управления".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3993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9369" y="184727"/>
            <a:ext cx="6731721" cy="6419273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smtClean="0"/>
              <a:t>Сегодня понятие </a:t>
            </a:r>
            <a:r>
              <a:rPr lang="ru-RU" sz="3200" b="1" dirty="0"/>
              <a:t>«управление» широко используется в различных науках, обозначая функцию, присущую организованным системам (биологическим, техническим, социальным, военным и др.). </a:t>
            </a:r>
            <a:endParaRPr lang="ru-RU" sz="3200" b="1" dirty="0" smtClean="0"/>
          </a:p>
          <a:p>
            <a:r>
              <a:rPr lang="ru-RU" sz="3200" b="1" dirty="0" smtClean="0"/>
              <a:t>Существует </a:t>
            </a:r>
            <a:r>
              <a:rPr lang="ru-RU" sz="3200" b="1" dirty="0"/>
              <a:t>огромное количество определений этого понятия.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самом общем виде </a:t>
            </a:r>
            <a:r>
              <a:rPr lang="ru-RU" sz="3200" b="1" dirty="0" smtClean="0"/>
              <a:t>- под </a:t>
            </a:r>
            <a:r>
              <a:rPr lang="ru-RU" sz="3200" b="1" dirty="0"/>
              <a:t>управлением понимается элемент, функция, обеспечивающая сохранение определенной </a:t>
            </a:r>
            <a:r>
              <a:rPr lang="ru-RU" sz="3200" b="1" dirty="0" smtClean="0"/>
              <a:t>структуры </a:t>
            </a:r>
            <a:r>
              <a:rPr lang="ru-RU" sz="3200" b="1" dirty="0"/>
              <a:t>организованных систем, поддержание режима их деятельности, реализацию их программы и целей.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7164"/>
            <a:ext cx="4987636" cy="572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217" y="231494"/>
            <a:ext cx="11632557" cy="6539696"/>
          </a:xfrm>
        </p:spPr>
        <p:txBody>
          <a:bodyPr>
            <a:normAutofit/>
          </a:bodyPr>
          <a:lstStyle/>
          <a:p>
            <a:r>
              <a:rPr lang="ru-RU" b="1" dirty="0" smtClean="0"/>
              <a:t>Синоним </a:t>
            </a:r>
            <a:r>
              <a:rPr lang="ru-RU" b="1" dirty="0" smtClean="0"/>
              <a:t>управления -</a:t>
            </a:r>
            <a:r>
              <a:rPr lang="ru-RU" b="1" dirty="0" smtClean="0">
                <a:solidFill>
                  <a:srgbClr val="C00000"/>
                </a:solidFill>
              </a:rPr>
              <a:t>МЕНЕДЖМЕНТ </a:t>
            </a:r>
            <a:r>
              <a:rPr lang="ru-RU" b="1" dirty="0"/>
              <a:t>— это управление, руководство, дирекция, администрация.</a:t>
            </a:r>
          </a:p>
          <a:p>
            <a:r>
              <a:rPr lang="ru-RU" b="1" dirty="0"/>
              <a:t>В основе понятия </a:t>
            </a:r>
            <a:r>
              <a:rPr lang="ru-RU" b="1" i="1" dirty="0"/>
              <a:t>менеджмент </a:t>
            </a:r>
            <a:r>
              <a:rPr lang="ru-RU" b="1" dirty="0"/>
              <a:t>лежит английский глагол </a:t>
            </a:r>
            <a:r>
              <a:rPr lang="en-US" b="1" dirty="0"/>
              <a:t>"to manage", </a:t>
            </a:r>
            <a:r>
              <a:rPr lang="ru-RU" b="1" dirty="0"/>
              <a:t>что в переводе на русский язык означает </a:t>
            </a:r>
            <a:r>
              <a:rPr lang="ru-RU" b="1" dirty="0" smtClean="0"/>
              <a:t>«управлять</a:t>
            </a:r>
            <a:r>
              <a:rPr lang="ru-RU" b="1" dirty="0" smtClean="0"/>
              <a:t>».</a:t>
            </a:r>
          </a:p>
          <a:p>
            <a:r>
              <a:rPr lang="ru-RU" b="1" dirty="0"/>
              <a:t>Американцы дают такое определение сущности управления "Делать что-то руками других</a:t>
            </a:r>
            <a:r>
              <a:rPr lang="ru-RU" b="1" dirty="0" smtClean="0"/>
              <a:t>".</a:t>
            </a:r>
            <a:endParaRPr lang="ru-RU" b="1" dirty="0" smtClean="0"/>
          </a:p>
          <a:p>
            <a:r>
              <a:rPr lang="ru-RU" b="1" dirty="0" smtClean="0"/>
              <a:t>Современные </a:t>
            </a:r>
            <a:r>
              <a:rPr lang="ru-RU" b="1" dirty="0"/>
              <a:t>немецкие исследователи проблем управления В. </a:t>
            </a:r>
            <a:r>
              <a:rPr lang="ru-RU" b="1" dirty="0" err="1"/>
              <a:t>Зигерт</a:t>
            </a:r>
            <a:r>
              <a:rPr lang="ru-RU" b="1" dirty="0"/>
              <a:t> и Л. </a:t>
            </a:r>
            <a:r>
              <a:rPr lang="ru-RU" b="1" dirty="0" err="1"/>
              <a:t>Ланг</a:t>
            </a:r>
            <a:r>
              <a:rPr lang="ru-RU" b="1" dirty="0"/>
              <a:t> </a:t>
            </a:r>
            <a:r>
              <a:rPr lang="ru-RU" b="1" dirty="0" smtClean="0"/>
              <a:t>понимают "Управление —как </a:t>
            </a:r>
            <a:r>
              <a:rPr lang="ru-RU" b="1" dirty="0"/>
              <a:t>такое руководство людьми и такое использование средств, которое позволяет выполнять поставленные задачи гуманным, экономичным и рациональным путем" .</a:t>
            </a:r>
          </a:p>
          <a:p>
            <a:r>
              <a:rPr lang="ru-RU" b="1" dirty="0" smtClean="0"/>
              <a:t>С  </a:t>
            </a:r>
            <a:r>
              <a:rPr lang="ru-RU" b="1" dirty="0"/>
              <a:t>точки зрения </a:t>
            </a:r>
            <a:r>
              <a:rPr lang="ru-RU" b="1" dirty="0" smtClean="0"/>
              <a:t>известного американского специалиста </a:t>
            </a:r>
            <a:r>
              <a:rPr lang="ru-RU" b="1" dirty="0"/>
              <a:t>П. </a:t>
            </a:r>
            <a:r>
              <a:rPr lang="ru-RU" b="1" dirty="0" err="1" smtClean="0"/>
              <a:t>Друкера</a:t>
            </a:r>
            <a:r>
              <a:rPr lang="ru-RU" b="1" dirty="0" smtClean="0"/>
              <a:t> "</a:t>
            </a:r>
            <a:r>
              <a:rPr lang="ru-RU" b="1" dirty="0"/>
              <a:t>управление — это особый вид деятельности, превращающий неорганизованную толпу в эффективную целенаправленную и производительную </a:t>
            </a:r>
            <a:r>
              <a:rPr lang="ru-RU" b="1" dirty="0" smtClean="0"/>
              <a:t>группу</a:t>
            </a:r>
            <a:r>
              <a:rPr lang="ru-RU" b="1" dirty="0" smtClean="0"/>
              <a:t>«.</a:t>
            </a:r>
          </a:p>
          <a:p>
            <a:endParaRPr lang="ru-RU" b="1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46877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0"/>
            <a:ext cx="6619874" cy="6714836"/>
          </a:xfrm>
        </p:spPr>
        <p:txBody>
          <a:bodyPr>
            <a:noAutofit/>
          </a:bodyPr>
          <a:lstStyle/>
          <a:p>
            <a:pPr hangingPunct="0"/>
            <a:endParaRPr lang="ru-RU" sz="2000" b="1" i="1" u="sng" dirty="0" smtClean="0"/>
          </a:p>
          <a:p>
            <a:pPr hangingPunct="0"/>
            <a:r>
              <a:rPr lang="ru-RU" sz="2000" b="1" i="1" u="sng" dirty="0" smtClean="0"/>
              <a:t>Управление </a:t>
            </a:r>
            <a:r>
              <a:rPr lang="ru-RU" sz="2000" b="1" i="1" u="sng" dirty="0"/>
              <a:t>представляет собой не что иное, как настраивание других людей на труд.</a:t>
            </a:r>
            <a:endParaRPr lang="ru-RU" sz="2000" b="1" dirty="0"/>
          </a:p>
          <a:p>
            <a:pPr marL="0" indent="0" algn="r" hangingPunct="0">
              <a:buNone/>
            </a:pPr>
            <a:r>
              <a:rPr lang="ru-RU" sz="2000" b="1" u="sng" dirty="0"/>
              <a:t>(Ли </a:t>
            </a:r>
            <a:r>
              <a:rPr lang="ru-RU" sz="2000" b="1" u="sng" dirty="0" err="1" smtClean="0"/>
              <a:t>Якока</a:t>
            </a:r>
            <a:r>
              <a:rPr lang="ru-RU" sz="2000" b="1" u="sng" dirty="0" smtClean="0"/>
              <a:t>)</a:t>
            </a:r>
          </a:p>
          <a:p>
            <a:pPr marL="0" indent="0" algn="just" hangingPunct="0">
              <a:buNone/>
            </a:pPr>
            <a:r>
              <a:rPr lang="ru-RU" sz="2000" b="1" dirty="0" smtClean="0"/>
              <a:t>Следовательно, управление </a:t>
            </a:r>
            <a:r>
              <a:rPr lang="ru-RU" sz="2000" b="1" dirty="0"/>
              <a:t>— </a:t>
            </a:r>
            <a:r>
              <a:rPr lang="ru-RU" sz="2000" b="1" u="sng" dirty="0"/>
              <a:t>совокупность </a:t>
            </a:r>
            <a:r>
              <a:rPr lang="ru-RU" sz="2000" b="1" u="sng" dirty="0" smtClean="0"/>
              <a:t>системы скоординированных мероприятий, </a:t>
            </a:r>
            <a:r>
              <a:rPr lang="ru-RU" sz="2000" b="1" dirty="0" smtClean="0"/>
              <a:t>направленных на достижение значимых целей организации</a:t>
            </a:r>
            <a:r>
              <a:rPr lang="ru-RU" sz="2000" b="1" dirty="0" smtClean="0"/>
              <a:t>.</a:t>
            </a:r>
          </a:p>
          <a:p>
            <a:pPr marL="0" indent="0" algn="just" hangingPunct="0">
              <a:buNone/>
            </a:pPr>
            <a:r>
              <a:rPr lang="ru-RU" sz="2000" b="1" i="1" u="sng" dirty="0"/>
              <a:t>Менеджер</a:t>
            </a:r>
            <a:r>
              <a:rPr lang="ru-RU" sz="2000" b="1" i="1" dirty="0"/>
              <a:t> — </a:t>
            </a:r>
            <a:r>
              <a:rPr lang="ru-RU" sz="2000" b="1" dirty="0"/>
              <a:t>это субъект, осуществляющий управленческие функции. </a:t>
            </a:r>
            <a:endParaRPr lang="ru-RU" sz="2000" b="1" dirty="0" smtClean="0"/>
          </a:p>
          <a:p>
            <a:pPr marL="0" indent="0" algn="just" hangingPunct="0">
              <a:buNone/>
            </a:pPr>
            <a:r>
              <a:rPr lang="ru-RU" sz="2000" b="1" dirty="0" smtClean="0"/>
              <a:t>Важным </a:t>
            </a:r>
            <a:r>
              <a:rPr lang="ru-RU" sz="2000" b="1" dirty="0"/>
              <a:t>практическим принципом  менеджмента является утверждение- </a:t>
            </a:r>
            <a:r>
              <a:rPr lang="ru-RU" sz="2000" b="1" u="sng" dirty="0"/>
              <a:t>"Кто управляет — не производит, кто производит — не управляет</a:t>
            </a:r>
            <a:r>
              <a:rPr lang="ru-RU" sz="2000" b="1" dirty="0"/>
              <a:t>" (по В. </a:t>
            </a:r>
            <a:r>
              <a:rPr lang="ru-RU" sz="2000" b="1" dirty="0" err="1"/>
              <a:t>Зигерту</a:t>
            </a:r>
            <a:r>
              <a:rPr lang="ru-RU" sz="2000" b="1" dirty="0"/>
              <a:t> и Л. </a:t>
            </a:r>
            <a:r>
              <a:rPr lang="ru-RU" sz="2000" b="1" dirty="0" err="1"/>
              <a:t>Ланг</a:t>
            </a:r>
            <a:r>
              <a:rPr lang="ru-RU" sz="2000" b="1" dirty="0" smtClean="0"/>
              <a:t>).</a:t>
            </a:r>
            <a:endParaRPr lang="ru-RU" sz="2000" b="1" u="sng" dirty="0" smtClean="0"/>
          </a:p>
          <a:p>
            <a:pPr marL="0" indent="0" algn="just" hangingPunct="0">
              <a:buNone/>
            </a:pPr>
            <a:r>
              <a:rPr lang="ru-RU" sz="2000" b="1" dirty="0" smtClean="0"/>
              <a:t>Таким </a:t>
            </a:r>
            <a:r>
              <a:rPr lang="ru-RU" sz="2000" b="1" dirty="0"/>
              <a:t>образом, </a:t>
            </a:r>
            <a:r>
              <a:rPr lang="ru-RU" sz="2000" b="1" i="1" u="sng" dirty="0">
                <a:solidFill>
                  <a:srgbClr val="0070C0"/>
                </a:solidFill>
              </a:rPr>
              <a:t>управление</a:t>
            </a:r>
            <a:r>
              <a:rPr lang="ru-RU" sz="2000" b="1" i="1" dirty="0"/>
              <a:t> </a:t>
            </a:r>
            <a:r>
              <a:rPr lang="ru-RU" sz="2000" b="1" i="1" dirty="0" smtClean="0"/>
              <a:t>- </a:t>
            </a:r>
            <a:r>
              <a:rPr lang="ru-RU" sz="2000" b="1" dirty="0" smtClean="0"/>
              <a:t>есть </a:t>
            </a:r>
            <a:r>
              <a:rPr lang="ru-RU" sz="2000" b="1" dirty="0"/>
              <a:t>непрерывный процесс воздействия</a:t>
            </a:r>
            <a:r>
              <a:rPr lang="ru-RU" sz="2000" b="1" u="sng" dirty="0"/>
              <a:t> руководителя </a:t>
            </a:r>
            <a:r>
              <a:rPr lang="ru-RU" sz="2000" b="1" dirty="0" smtClean="0"/>
              <a:t>на </a:t>
            </a:r>
            <a:r>
              <a:rPr lang="ru-RU" sz="2000" b="1" dirty="0"/>
              <a:t>организованную группу людей или на кого-либо из этой группы в отдельности </a:t>
            </a:r>
            <a:r>
              <a:rPr lang="ru-RU" sz="2000" b="1" dirty="0" smtClean="0"/>
              <a:t>по </a:t>
            </a:r>
            <a:r>
              <a:rPr lang="ru-RU" sz="2000" b="1" dirty="0"/>
              <a:t>организации и координации их совместной деятельности для достижения наилучших результатов</a:t>
            </a:r>
            <a:r>
              <a:rPr lang="ru-RU" sz="2000" b="1" dirty="0" smtClean="0"/>
              <a:t>.</a:t>
            </a:r>
          </a:p>
          <a:p>
            <a:pPr marL="0" indent="0" algn="just" hangingPunct="0">
              <a:buNone/>
            </a:pPr>
            <a:endParaRPr lang="ru-RU" sz="2000" dirty="0"/>
          </a:p>
          <a:p>
            <a:pPr marL="0" indent="0" algn="r" hangingPunc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874" y="249383"/>
            <a:ext cx="5682961" cy="6608617"/>
          </a:xfrm>
        </p:spPr>
      </p:pic>
    </p:spTree>
    <p:extLst>
      <p:ext uri="{BB962C8B-B14F-4D97-AF65-F5344CB8AC3E}">
        <p14:creationId xmlns:p14="http://schemas.microsoft.com/office/powerpoint/2010/main" val="1116966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1925"/>
            <a:ext cx="10515600" cy="62261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Спецификой психологических факторов совместной деятельности, способом ее психологической организации </a:t>
            </a:r>
            <a:r>
              <a:rPr lang="ru-RU" b="1" dirty="0" smtClean="0"/>
              <a:t> </a:t>
            </a:r>
            <a:r>
              <a:rPr lang="ru-RU" b="1" dirty="0"/>
              <a:t>занимается психология управления</a:t>
            </a:r>
            <a:r>
              <a:rPr lang="ru-RU" b="1" dirty="0" smtClean="0"/>
              <a:t>.</a:t>
            </a:r>
          </a:p>
          <a:p>
            <a:pPr marL="0" indent="0">
              <a:buNone/>
            </a:pPr>
            <a:r>
              <a:rPr lang="ru-RU" b="1" i="1" u="sng" dirty="0" smtClean="0"/>
              <a:t>ПСИХОЛОГИЯ </a:t>
            </a:r>
            <a:r>
              <a:rPr lang="ru-RU" b="1" i="1" u="sng" dirty="0"/>
              <a:t>УПРАВЛЕНИЯ </a:t>
            </a:r>
            <a:r>
              <a:rPr lang="ru-RU" b="1" i="1" dirty="0"/>
              <a:t>- </a:t>
            </a:r>
            <a:r>
              <a:rPr lang="ru-RU" b="1" dirty="0"/>
              <a:t>это часть комплексной науки </a:t>
            </a:r>
            <a:r>
              <a:rPr lang="ru-RU" b="1" dirty="0" smtClean="0"/>
              <a:t>управления.</a:t>
            </a:r>
          </a:p>
          <a:p>
            <a:pPr marL="0" indent="0">
              <a:buNone/>
            </a:pPr>
            <a:r>
              <a:rPr lang="ru-RU" b="1" dirty="0" smtClean="0"/>
              <a:t>Это - </a:t>
            </a:r>
            <a:r>
              <a:rPr lang="ru-RU" b="1" dirty="0"/>
              <a:t>сложная система знаний, касающихся следующих сторон управленческой деятельности: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психологических факторов, обеспечивающих успешную и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эффективную </a:t>
            </a:r>
            <a:r>
              <a:rPr lang="ru-RU" b="1" dirty="0"/>
              <a:t>деятельность менеджера;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психологии мотивации людей в процессе их деятельности;</a:t>
            </a:r>
          </a:p>
          <a:p>
            <a:r>
              <a:rPr lang="ru-RU" b="1" dirty="0" smtClean="0"/>
              <a:t> </a:t>
            </a:r>
            <a:r>
              <a:rPr lang="ru-RU" b="1" dirty="0"/>
              <a:t>особенностей группового поведения и межличностных отношений;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психологических аспектов лидерства, особенностей принятия </a:t>
            </a: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  решений</a:t>
            </a:r>
            <a:r>
              <a:rPr lang="ru-RU" b="1" dirty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психологии власти и организации;</a:t>
            </a:r>
          </a:p>
          <a:p>
            <a:r>
              <a:rPr lang="ru-RU" b="1" dirty="0" smtClean="0"/>
              <a:t> </a:t>
            </a:r>
            <a:r>
              <a:rPr lang="ru-RU" b="1" dirty="0"/>
              <a:t>вопросов психологического климата в коллективе;</a:t>
            </a:r>
          </a:p>
          <a:p>
            <a:r>
              <a:rPr lang="ru-RU" b="1" dirty="0" smtClean="0"/>
              <a:t> </a:t>
            </a:r>
            <a:r>
              <a:rPr lang="ru-RU" b="1" dirty="0"/>
              <a:t>психологической </a:t>
            </a:r>
            <a:r>
              <a:rPr lang="ru-RU" b="1" dirty="0" err="1"/>
              <a:t>конфликтологии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047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8958"/>
            <a:ext cx="10515600" cy="5668005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Таким образом, Психология </a:t>
            </a:r>
            <a:r>
              <a:rPr lang="ru-RU" b="1" dirty="0"/>
              <a:t>управления — отрасль психологии, изучающая психологические закономерности управленческой деятельности. </a:t>
            </a:r>
            <a:endParaRPr lang="ru-RU" b="1" dirty="0" smtClean="0"/>
          </a:p>
          <a:p>
            <a:r>
              <a:rPr lang="ru-RU" b="1" dirty="0" smtClean="0"/>
              <a:t>Управленческая </a:t>
            </a:r>
            <a:r>
              <a:rPr lang="ru-RU" b="1" dirty="0"/>
              <a:t>деятельность — деятельность, связанная с принятием </a:t>
            </a:r>
            <a:r>
              <a:rPr lang="ru-RU" b="1" dirty="0" smtClean="0"/>
              <a:t>управленческих решений.</a:t>
            </a:r>
          </a:p>
          <a:p>
            <a:r>
              <a:rPr lang="ru-RU" b="1" dirty="0"/>
              <a:t>Следовательно, </a:t>
            </a:r>
            <a:r>
              <a:rPr lang="ru-RU" b="1" u="sng" dirty="0"/>
              <a:t>цель </a:t>
            </a:r>
            <a:r>
              <a:rPr lang="ru-RU" b="1" u="sng" dirty="0" smtClean="0"/>
              <a:t>управленческой деятельности </a:t>
            </a:r>
            <a:r>
              <a:rPr lang="ru-RU" b="1" dirty="0" smtClean="0"/>
              <a:t>- получение б</a:t>
            </a:r>
            <a:r>
              <a:rPr lang="en-US" b="1" dirty="0" smtClean="0"/>
              <a:t>Ó</a:t>
            </a:r>
            <a:r>
              <a:rPr lang="ru-RU" b="1" dirty="0" err="1" smtClean="0"/>
              <a:t>льшего</a:t>
            </a:r>
            <a:r>
              <a:rPr lang="ru-RU" b="1" dirty="0" smtClean="0"/>
              <a:t> </a:t>
            </a:r>
            <a:r>
              <a:rPr lang="ru-RU" b="1" dirty="0"/>
              <a:t>полезного эффекта при наименьших усилиях и затратах, в том </a:t>
            </a:r>
            <a:r>
              <a:rPr lang="ru-RU" b="1" dirty="0" smtClean="0"/>
              <a:t>числе, </a:t>
            </a:r>
            <a:r>
              <a:rPr lang="ru-RU" b="1" dirty="0"/>
              <a:t>и затратах времени. </a:t>
            </a:r>
          </a:p>
          <a:p>
            <a:r>
              <a:rPr lang="ru-RU" b="1" i="1" u="sng" dirty="0"/>
              <a:t>Цель психологии управления </a:t>
            </a:r>
            <a:r>
              <a:rPr lang="ru-RU" b="1" i="1" dirty="0"/>
              <a:t>- </a:t>
            </a:r>
            <a:r>
              <a:rPr lang="ru-RU" b="1" dirty="0"/>
              <a:t>разработка путей повышения эффективности и качества жизнедеятельности организационных систем</a:t>
            </a:r>
            <a:r>
              <a:rPr lang="ru-RU" b="1" dirty="0" smtClean="0"/>
              <a:t>. </a:t>
            </a:r>
          </a:p>
          <a:p>
            <a:r>
              <a:rPr lang="ru-RU" b="1" dirty="0" smtClean="0"/>
              <a:t>Психология управления - может помочь в формировании навыков и умений руководить людьми, в способности взвешенно анализировать все ситуации, возникающие в организации.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7244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2342</Words>
  <Application>Microsoft Office PowerPoint</Application>
  <PresentationFormat>Широкоэкранный</PresentationFormat>
  <Paragraphs>173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Лекция 1. Введение в психологию управления</vt:lpstr>
      <vt:lpstr>Учебная литература: 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Психология управления и другие науки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Психологизация менеджмента и управления людьми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MASTER</cp:lastModifiedBy>
  <cp:revision>104</cp:revision>
  <dcterms:created xsi:type="dcterms:W3CDTF">2019-09-15T06:44:01Z</dcterms:created>
  <dcterms:modified xsi:type="dcterms:W3CDTF">2022-01-28T07:55:52Z</dcterms:modified>
</cp:coreProperties>
</file>